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328" r:id="rId4"/>
    <p:sldId id="323" r:id="rId5"/>
    <p:sldId id="324" r:id="rId6"/>
    <p:sldId id="325" r:id="rId7"/>
    <p:sldId id="262" r:id="rId8"/>
    <p:sldId id="326" r:id="rId9"/>
    <p:sldId id="279" r:id="rId10"/>
    <p:sldId id="327" r:id="rId11"/>
    <p:sldId id="274" r:id="rId12"/>
    <p:sldId id="286" r:id="rId13"/>
    <p:sldId id="287" r:id="rId14"/>
    <p:sldId id="333" r:id="rId15"/>
    <p:sldId id="281" r:id="rId16"/>
    <p:sldId id="290" r:id="rId17"/>
    <p:sldId id="329" r:id="rId18"/>
    <p:sldId id="292" r:id="rId19"/>
    <p:sldId id="293" r:id="rId20"/>
    <p:sldId id="331" r:id="rId21"/>
    <p:sldId id="330" r:id="rId22"/>
    <p:sldId id="332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06" r:id="rId40"/>
    <p:sldId id="321" r:id="rId41"/>
    <p:sldId id="307" r:id="rId42"/>
    <p:sldId id="272" r:id="rId43"/>
    <p:sldId id="273" r:id="rId44"/>
    <p:sldId id="316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</p:sldIdLst>
  <p:sldSz cx="9906000" cy="6858000" type="A4"/>
  <p:notesSz cx="6724650" cy="97742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b="1" kern="1200">
        <a:solidFill>
          <a:schemeClr val="accent2"/>
        </a:solidFill>
        <a:latin typeface="Tahoma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5BCB"/>
    <a:srgbClr val="6887BE"/>
    <a:srgbClr val="990033"/>
    <a:srgbClr val="A6B8F0"/>
    <a:srgbClr val="D2AFE7"/>
    <a:srgbClr val="BE8CDC"/>
    <a:srgbClr val="0000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883" autoAdjust="0"/>
    <p:restoredTop sz="93761" autoAdjust="0"/>
  </p:normalViewPr>
  <p:slideViewPr>
    <p:cSldViewPr>
      <p:cViewPr>
        <p:scale>
          <a:sx n="75" d="100"/>
          <a:sy n="75" d="100"/>
        </p:scale>
        <p:origin x="-1170" y="-642"/>
      </p:cViewPr>
      <p:guideLst>
        <p:guide orient="horz" pos="2832"/>
        <p:guide pos="321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285288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fld id="{985A9E4C-5EB6-4919-96AB-954A9A53F3B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73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5963" y="733425"/>
            <a:ext cx="52943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43438"/>
            <a:ext cx="493077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85288"/>
            <a:ext cx="2914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굴림" pitchFamily="50" charset="-127"/>
              </a:defRPr>
            </a:lvl1pPr>
          </a:lstStyle>
          <a:p>
            <a:pPr>
              <a:defRPr/>
            </a:pPr>
            <a:fld id="{52C34B6E-2237-4D68-A291-535BAA276F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4EA9D-758F-49AC-88DB-6A663C49CEA3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4F2EB-45B5-458E-B22C-3B68874BE8F5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7FFB2-F091-4F92-A83C-C1177AF2B053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16E5C-1164-4C57-9264-596A6C3E3924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8D395-A9EF-4212-9ABB-702EF3622BB3}" type="slidenum">
              <a:rPr lang="en-US" altLang="ko-KR"/>
              <a:pPr/>
              <a:t>26</a:t>
            </a:fld>
            <a:endParaRPr lang="en-US" altLang="ko-KR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ko-KR" altLang="en-US" sz="1000" smtClean="0"/>
              <a:t>자재 요청과 구매요청 엔터티에서 요청한 자재 중에서 일부만 구매요청을 할 수 있고 나머지에 대해서 재 구매 요청을 할 수 있고 또한 여러 개의 자재요청을 묶어서 구매 요청을 하는 요구사항이 있으면 </a:t>
            </a:r>
            <a:r>
              <a:rPr lang="en-US" altLang="ko-KR" sz="1000" smtClean="0"/>
              <a:t>M:N</a:t>
            </a:r>
            <a:r>
              <a:rPr lang="ko-KR" altLang="en-US" sz="1000" smtClean="0"/>
              <a:t>의 관계를 이룬다</a:t>
            </a:r>
            <a:r>
              <a:rPr lang="en-US" altLang="ko-KR" sz="1000" smtClean="0"/>
              <a:t>. </a:t>
            </a:r>
            <a:r>
              <a:rPr lang="ko-KR" altLang="en-US" sz="1000" smtClean="0"/>
              <a:t>이 경우 자재요청이라는 부모 엔터티를 만들고 기존의 엔터티를 품목별 자재요청과 품목별 구매요청 엔터티로 구성하여 </a:t>
            </a:r>
            <a:r>
              <a:rPr lang="en-US" altLang="ko-KR" sz="1000" smtClean="0"/>
              <a:t>1:M, 1:N</a:t>
            </a:r>
            <a:r>
              <a:rPr lang="ko-KR" altLang="en-US" sz="1000" smtClean="0"/>
              <a:t>으로 관계를 구성할 수 있다</a:t>
            </a:r>
            <a:r>
              <a:rPr lang="en-US" altLang="ko-KR" sz="1000" smtClean="0"/>
              <a:t>.  </a:t>
            </a:r>
          </a:p>
          <a:p>
            <a:pPr eaLnBrk="1" hangingPunct="1">
              <a:buFontTx/>
              <a:buChar char="•"/>
            </a:pPr>
            <a:r>
              <a:rPr lang="ko-KR" altLang="en-US" sz="1000" smtClean="0"/>
              <a:t>전표가 매입과 매출 그리고 급여를 통해 발생하지만 급여는 급여 테이블에 등록된 후 자동으로 전표에 등록된다면 전표와 급여 엔터티의 관계는 </a:t>
            </a:r>
            <a:r>
              <a:rPr lang="en-US" altLang="ko-KR" sz="1000" smtClean="0"/>
              <a:t>1:M</a:t>
            </a:r>
            <a:r>
              <a:rPr lang="ko-KR" altLang="en-US" sz="1000" smtClean="0"/>
              <a:t>의 </a:t>
            </a:r>
            <a:r>
              <a:rPr lang="en-US" altLang="ko-KR" sz="1000" smtClean="0"/>
              <a:t>mandatory</a:t>
            </a:r>
            <a:r>
              <a:rPr lang="ko-KR" altLang="en-US" sz="1000" smtClean="0"/>
              <a:t>이지만 발생시점이 다르므로 </a:t>
            </a:r>
            <a:r>
              <a:rPr lang="en-US" altLang="ko-KR" sz="1000" smtClean="0"/>
              <a:t>optional</a:t>
            </a:r>
            <a:r>
              <a:rPr lang="ko-KR" altLang="en-US" sz="1000" smtClean="0"/>
              <a:t>로 정의해야한다</a:t>
            </a:r>
            <a:r>
              <a:rPr lang="en-US" altLang="ko-KR" sz="1000" smtClean="0"/>
              <a:t>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CC720-38F2-40D8-BE59-A7B8747FEB26}" type="slidenum">
              <a:rPr lang="en-US" altLang="ko-KR"/>
              <a:pPr/>
              <a:t>27</a:t>
            </a:fld>
            <a:endParaRPr lang="en-US" altLang="ko-KR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D5414-EACE-4F18-B3C0-4BE4CB9725F3}" type="slidenum">
              <a:rPr lang="en-US" altLang="ko-KR"/>
              <a:pPr/>
              <a:t>28</a:t>
            </a:fld>
            <a:endParaRPr lang="en-US" altLang="ko-KR"/>
          </a:p>
        </p:txBody>
      </p:sp>
      <p:sp>
        <p:nvSpPr>
          <p:cNvPr id="7270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9043E-9E0A-48B6-A201-65F9F288976C}" type="slidenum">
              <a:rPr lang="en-US" altLang="ko-KR"/>
              <a:pPr/>
              <a:t>29</a:t>
            </a:fld>
            <a:endParaRPr lang="en-US" altLang="ko-KR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571FC-B5F5-4C69-848E-C44FF2BCD33E}" type="slidenum">
              <a:rPr lang="en-US" altLang="ko-KR"/>
              <a:pPr/>
              <a:t>30</a:t>
            </a:fld>
            <a:endParaRPr lang="en-US" altLang="ko-KR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AEC8A-2936-4078-A4B7-DD382916BB66}" type="slidenum">
              <a:rPr lang="en-US" altLang="ko-KR"/>
              <a:pPr/>
              <a:t>31</a:t>
            </a:fld>
            <a:endParaRPr lang="en-US" altLang="ko-KR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B174B-88DD-4527-BFD8-D897B9D2F55A}" type="slidenum">
              <a:rPr lang="en-US" altLang="ko-KR"/>
              <a:pPr/>
              <a:t>32</a:t>
            </a:fld>
            <a:endParaRPr lang="en-US" altLang="ko-KR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B1A7A-0FEA-4B57-9F95-1181CA59C572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C2BE1-47C2-44A9-8F66-F546AB51746B}" type="slidenum">
              <a:rPr lang="en-US" altLang="ko-KR"/>
              <a:pPr/>
              <a:t>33</a:t>
            </a:fld>
            <a:endParaRPr lang="en-US" altLang="ko-KR"/>
          </a:p>
        </p:txBody>
      </p:sp>
      <p:sp>
        <p:nvSpPr>
          <p:cNvPr id="7782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83E5B-4A22-4CD2-83F7-682B466B10BF}" type="slidenum">
              <a:rPr lang="en-US" altLang="ko-KR"/>
              <a:pPr/>
              <a:t>34</a:t>
            </a:fld>
            <a:endParaRPr lang="en-US" altLang="ko-KR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7A3785-6103-4709-9ACF-1ED389DE40A5}" type="slidenum">
              <a:rPr lang="en-US" altLang="ko-KR"/>
              <a:pPr/>
              <a:t>35</a:t>
            </a:fld>
            <a:endParaRPr lang="en-US" altLang="ko-KR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8BD02-0B11-499B-9EC2-585C854AA1BB}" type="slidenum">
              <a:rPr lang="en-US" altLang="ko-KR"/>
              <a:pPr/>
              <a:t>36</a:t>
            </a:fld>
            <a:endParaRPr lang="en-US" altLang="ko-KR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3A4170-6060-4AA5-9AC2-1EC35B8760F7}" type="slidenum">
              <a:rPr lang="en-US" altLang="ko-KR"/>
              <a:pPr/>
              <a:t>37</a:t>
            </a:fld>
            <a:endParaRPr lang="en-US" altLang="ko-KR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95D90-ADCE-4EB2-A478-555B9E377E47}" type="slidenum">
              <a:rPr lang="en-US" altLang="ko-KR"/>
              <a:pPr/>
              <a:t>38</a:t>
            </a:fld>
            <a:endParaRPr lang="en-US" altLang="ko-KR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z="10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BD74B-EC25-4196-AA57-6A9768341C80}" type="slidenum">
              <a:rPr lang="en-US" altLang="ko-KR"/>
              <a:pPr/>
              <a:t>39</a:t>
            </a:fld>
            <a:endParaRPr lang="en-US" altLang="ko-KR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3EE17-6F0B-49FF-8F06-4F03D0AC765F}" type="slidenum">
              <a:rPr lang="en-US" altLang="ko-KR"/>
              <a:pPr/>
              <a:t>40</a:t>
            </a:fld>
            <a:endParaRPr lang="en-US" altLang="ko-KR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5AA4F8-D7C8-4873-85B1-C7CB24C53058}" type="slidenum">
              <a:rPr lang="en-US" altLang="ko-KR"/>
              <a:pPr/>
              <a:t>42</a:t>
            </a:fld>
            <a:endParaRPr lang="en-US" altLang="ko-KR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ko-KR" altLang="en-US" smtClean="0"/>
              <a:t>가입계약상태 </a:t>
            </a:r>
            <a:r>
              <a:rPr lang="en-US" altLang="ko-KR" smtClean="0"/>
              <a:t>: </a:t>
            </a:r>
            <a:r>
              <a:rPr lang="ko-KR" altLang="en-US" smtClean="0"/>
              <a:t>시작일자와 종료일자의 기간별 이력관리 테이블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37CB9-DC89-412D-A918-1E11E9AB3687}" type="slidenum">
              <a:rPr lang="en-US" altLang="ko-KR"/>
              <a:pPr/>
              <a:t>43</a:t>
            </a:fld>
            <a:endParaRPr lang="en-US" altLang="ko-KR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buFontTx/>
              <a:buChar char="-"/>
            </a:pPr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6CE513-ABB2-4969-8C86-E2493EE8841A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169B8F-9F5C-4AAB-BB1E-F4EFE8678BA2}" type="slidenum">
              <a:rPr lang="en-US" altLang="ko-KR"/>
              <a:pPr/>
              <a:t>44</a:t>
            </a:fld>
            <a:endParaRPr lang="en-US" altLang="ko-KR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1D70CF-C5AD-46C1-B16A-D92ECCADDA0A}" type="slidenum">
              <a:rPr lang="en-US" altLang="ko-KR"/>
              <a:pPr/>
              <a:t>45</a:t>
            </a:fld>
            <a:endParaRPr lang="en-US" altLang="ko-KR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3FBAC-93C5-494E-8619-39209BCF72E3}" type="slidenum">
              <a:rPr lang="en-US" altLang="ko-KR"/>
              <a:pPr/>
              <a:t>46</a:t>
            </a:fld>
            <a:endParaRPr lang="en-US" altLang="ko-KR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C72E5-3E05-464F-A51A-3FBE83956DAD}" type="slidenum">
              <a:rPr lang="en-US" altLang="ko-KR"/>
              <a:pPr/>
              <a:t>47</a:t>
            </a:fld>
            <a:endParaRPr lang="en-US" altLang="ko-KR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24624-5FF7-4B78-983F-6E6F9C408794}" type="slidenum">
              <a:rPr lang="en-US" altLang="ko-KR"/>
              <a:pPr/>
              <a:t>48</a:t>
            </a:fld>
            <a:endParaRPr lang="en-US" altLang="ko-KR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FEF99-5EA1-470B-AEA2-6F120520A8C7}" type="slidenum">
              <a:rPr lang="en-US" altLang="ko-KR"/>
              <a:pPr/>
              <a:t>49</a:t>
            </a:fld>
            <a:endParaRPr lang="en-US" altLang="ko-KR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31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BEFF9B-2E38-4FE4-A571-5836440E064B}" type="slidenum">
              <a:rPr lang="en-US" altLang="ko-KR"/>
              <a:pPr/>
              <a:t>50</a:t>
            </a:fld>
            <a:endParaRPr lang="en-US" altLang="ko-KR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1C51D-5883-4B11-9ED8-8998F46367CF}" type="slidenum">
              <a:rPr lang="en-US" altLang="ko-KR"/>
              <a:pPr/>
              <a:t>51</a:t>
            </a:fld>
            <a:endParaRPr lang="en-US" altLang="ko-KR"/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25BF4-9DBB-41C9-A879-F355D455933E}" type="slidenum">
              <a:rPr lang="en-US" altLang="ko-KR"/>
              <a:pPr/>
              <a:t>52</a:t>
            </a:fld>
            <a:endParaRPr lang="en-US" altLang="ko-KR"/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376D85-CD56-4C66-9002-D85D54A9E69E}" type="slidenum">
              <a:rPr lang="en-US" altLang="ko-KR"/>
              <a:pPr/>
              <a:t>53</a:t>
            </a:fld>
            <a:endParaRPr lang="en-US" altLang="ko-KR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F8D3F-5DA3-4AD2-BAAC-D65C8C2C292F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226D4-4745-4CBD-89B7-192BD75FBCF3}" type="slidenum">
              <a:rPr lang="en-US" altLang="ko-KR"/>
              <a:pPr/>
              <a:t>54</a:t>
            </a:fld>
            <a:endParaRPr lang="en-US" altLang="ko-KR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B14C05-2226-4BA8-9E2C-0FCEFC474FEA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17C50-2DB6-4EF8-B541-1658B0064D1F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874A4-CD05-4F69-8BB0-560B4FE107C5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0FD03-3A3B-421F-9C0E-D2E83029068E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82936-29B6-46B2-AB96-2062AEC6864C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D2890-DBA8-4967-987D-FE9CF293B4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A1AC-694A-4AC8-8C2D-93B467F9C7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D5375-C100-424F-A35D-B47C231D9A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CC89-4EE9-4C3C-B5AF-5B3CD65E1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F21FB-CE3E-43B6-9806-EDEC18D09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4CD82-B2F8-46A5-A234-F163D39556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159D-22F2-4D18-9D66-0D520CE975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0DA08-8A94-458D-9E59-7F947A711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3079B-D1F0-4DD2-A074-406BB5AC5C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1D5DB-77CF-43C6-AB43-0F649B8F2B8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2FDDF-438D-457C-A932-826074732E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FF321B8-EA29-454D-953E-B08D451C0E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gray">
          <a:xfrm>
            <a:off x="0" y="0"/>
            <a:ext cx="99060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687888" y="6538913"/>
            <a:ext cx="47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fld id="{F14BE6CD-FAA6-405D-8077-ECD19A7958BB}" type="slidenum">
              <a:rPr lang="en-US" altLang="ko-KR" sz="1600">
                <a:solidFill>
                  <a:schemeClr val="tx1"/>
                </a:solidFill>
                <a:latin typeface="굴림" pitchFamily="50" charset="-127"/>
              </a:rPr>
              <a:pPr algn="l">
                <a:defRPr/>
              </a:pPr>
              <a:t>‹#›</a:t>
            </a:fld>
            <a:endParaRPr lang="en-US" altLang="ko-KR" sz="1600">
              <a:solidFill>
                <a:schemeClr val="tx1"/>
              </a:solidFill>
              <a:latin typeface="굴림" pitchFamily="50" charset="-127"/>
            </a:endParaRPr>
          </a:p>
        </p:txBody>
      </p:sp>
      <p:pic>
        <p:nvPicPr>
          <p:cNvPr id="2057" name="Picture 9" descr="C:\pntconsulting\report\양식\pnt_로고(최종)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7950" y="6086475"/>
            <a:ext cx="8382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http://korea.internet.com/images/nid_image/21199_1.GIF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0"/>
            <a:ext cx="9906000" cy="1524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gray">
          <a:xfrm>
            <a:off x="412750" y="762000"/>
            <a:ext cx="94932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ko-KR" altLang="ko-KR" sz="300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5805488"/>
            <a:ext cx="9906000" cy="10525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gray">
          <a:xfrm>
            <a:off x="3063875" y="6096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2003</a:t>
            </a:r>
            <a:r>
              <a:rPr lang="ko-KR" altLang="en-US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년  </a:t>
            </a:r>
            <a:r>
              <a:rPr lang="en-US" altLang="ko-KR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03</a:t>
            </a:r>
            <a:r>
              <a:rPr lang="ko-KR" altLang="en-US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</a:p>
        </p:txBody>
      </p:sp>
      <p:sp>
        <p:nvSpPr>
          <p:cNvPr id="3078" name="Rectangle 32"/>
          <p:cNvSpPr>
            <a:spLocks noChangeArrowheads="1"/>
          </p:cNvSpPr>
          <p:nvPr/>
        </p:nvSpPr>
        <p:spPr bwMode="auto">
          <a:xfrm>
            <a:off x="222250" y="304800"/>
            <a:ext cx="19827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9" name="Rectangle 34"/>
          <p:cNvSpPr>
            <a:spLocks noChangeArrowheads="1"/>
          </p:cNvSpPr>
          <p:nvPr/>
        </p:nvSpPr>
        <p:spPr bwMode="auto">
          <a:xfrm>
            <a:off x="1985963" y="519113"/>
            <a:ext cx="884237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80" name="Rectangle 39"/>
          <p:cNvSpPr>
            <a:spLocks noChangeArrowheads="1"/>
          </p:cNvSpPr>
          <p:nvPr/>
        </p:nvSpPr>
        <p:spPr bwMode="auto">
          <a:xfrm>
            <a:off x="222250" y="304800"/>
            <a:ext cx="19827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81" name="Rectangle 40"/>
          <p:cNvSpPr>
            <a:spLocks noChangeArrowheads="1"/>
          </p:cNvSpPr>
          <p:nvPr/>
        </p:nvSpPr>
        <p:spPr bwMode="auto">
          <a:xfrm>
            <a:off x="228600" y="457200"/>
            <a:ext cx="63849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20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데이터 모델링 방법론</a:t>
            </a:r>
            <a:endParaRPr lang="ko-KR" altLang="en-US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82" name="Rectangle 41"/>
          <p:cNvSpPr>
            <a:spLocks noChangeArrowheads="1"/>
          </p:cNvSpPr>
          <p:nvPr/>
        </p:nvSpPr>
        <p:spPr bwMode="auto">
          <a:xfrm>
            <a:off x="1985963" y="519113"/>
            <a:ext cx="884237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pic>
        <p:nvPicPr>
          <p:cNvPr id="3083" name="Picture 55" descr="C:\pntconsulting\report\양식\per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514600"/>
            <a:ext cx="26289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56" descr="C:\pntconsulting\report\양식\pnt_로고(최종)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105400"/>
            <a:ext cx="8382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2.1.5 </a:t>
            </a:r>
            <a:r>
              <a:rPr lang="ko-KR" altLang="en-US" sz="1600">
                <a:solidFill>
                  <a:srgbClr val="000000"/>
                </a:solidFill>
              </a:rPr>
              <a:t>개념 </a:t>
            </a:r>
            <a:r>
              <a:rPr lang="en-US" altLang="ko-KR" sz="1600">
                <a:solidFill>
                  <a:srgbClr val="000000"/>
                </a:solidFill>
              </a:rPr>
              <a:t>ERD</a:t>
            </a:r>
            <a:r>
              <a:rPr lang="ko-KR" altLang="en-US" sz="1600">
                <a:solidFill>
                  <a:srgbClr val="000000"/>
                </a:solidFill>
              </a:rPr>
              <a:t>의 작성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2.1 </a:t>
            </a:r>
            <a:r>
              <a:rPr lang="ko-KR" altLang="en-US" sz="1800">
                <a:solidFill>
                  <a:srgbClr val="000000"/>
                </a:solidFill>
              </a:rPr>
              <a:t>개념 데이터 모델링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838200"/>
            <a:ext cx="8534400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검증된 엔터티를 도식한다</a:t>
            </a:r>
            <a:r>
              <a:rPr lang="en-US" altLang="ko-KR" sz="1800" b="0">
                <a:solidFill>
                  <a:schemeClr val="tx1"/>
                </a:solidFill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chemeClr val="tx1"/>
                </a:solidFill>
              </a:rPr>
              <a:t> </a:t>
            </a:r>
            <a:r>
              <a:rPr lang="ko-KR" altLang="en-US" sz="1600" b="0">
                <a:solidFill>
                  <a:schemeClr val="tx1"/>
                </a:solidFill>
              </a:rPr>
              <a:t>중심 엔터티를 </a:t>
            </a:r>
            <a:r>
              <a:rPr lang="en-US" altLang="ko-KR" sz="1600" b="0">
                <a:solidFill>
                  <a:schemeClr val="tx1"/>
                </a:solidFill>
              </a:rPr>
              <a:t>ERD</a:t>
            </a:r>
            <a:r>
              <a:rPr lang="ko-KR" altLang="en-US" sz="1600" b="0">
                <a:solidFill>
                  <a:schemeClr val="tx1"/>
                </a:solidFill>
              </a:rPr>
              <a:t>의 중앙에 위치한다</a:t>
            </a:r>
            <a:r>
              <a:rPr lang="en-US" altLang="ko-KR" sz="1600" b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엔터티의 관계를 도식한다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관계의 </a:t>
            </a:r>
            <a:r>
              <a:rPr lang="en-US" altLang="ko-KR" sz="1600" b="0">
                <a:solidFill>
                  <a:srgbClr val="000000"/>
                </a:solidFill>
              </a:rPr>
              <a:t>Cardinality</a:t>
            </a:r>
            <a:r>
              <a:rPr lang="ko-KR" altLang="en-US" sz="1600" b="0">
                <a:solidFill>
                  <a:srgbClr val="000000"/>
                </a:solidFill>
              </a:rPr>
              <a:t>를 설정한다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참여도를 설정한다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식별관계를 설정한다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관계 설정의 복잡해 지는 경우 </a:t>
            </a:r>
            <a:r>
              <a:rPr lang="en-US" altLang="ko-KR" sz="1600" b="0">
                <a:solidFill>
                  <a:srgbClr val="000000"/>
                </a:solidFill>
              </a:rPr>
              <a:t>Sub Area</a:t>
            </a:r>
            <a:r>
              <a:rPr lang="ko-KR" altLang="en-US" sz="1600" b="0">
                <a:solidFill>
                  <a:srgbClr val="000000"/>
                </a:solidFill>
              </a:rPr>
              <a:t>로 분리한다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분리하는 기준은 주제영역의 단위로 나눈다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엔터티의 식별자를 지정한다</a:t>
            </a:r>
            <a:r>
              <a:rPr lang="en-US" altLang="ko-KR" sz="1800" b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sp>
        <p:nvSpPr>
          <p:cNvPr id="13315" name="Text Box 41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2.2.1 </a:t>
            </a:r>
            <a:r>
              <a:rPr lang="ko-KR" altLang="en-US" sz="1600">
                <a:solidFill>
                  <a:srgbClr val="000000"/>
                </a:solidFill>
              </a:rPr>
              <a:t>엔터티의 속성 정의</a:t>
            </a:r>
          </a:p>
        </p:txBody>
      </p:sp>
      <p:sp>
        <p:nvSpPr>
          <p:cNvPr id="13316" name="Rectangle 42"/>
          <p:cNvSpPr>
            <a:spLocks noChangeArrowheads="1"/>
          </p:cNvSpPr>
          <p:nvPr/>
        </p:nvSpPr>
        <p:spPr bwMode="auto">
          <a:xfrm>
            <a:off x="1371600" y="1287463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속성의 수집</a:t>
            </a:r>
          </a:p>
        </p:txBody>
      </p:sp>
      <p:sp>
        <p:nvSpPr>
          <p:cNvPr id="13317" name="Rectangle 44"/>
          <p:cNvSpPr>
            <a:spLocks noChangeArrowheads="1"/>
          </p:cNvSpPr>
          <p:nvPr/>
        </p:nvSpPr>
        <p:spPr bwMode="auto">
          <a:xfrm>
            <a:off x="3276600" y="1287463"/>
            <a:ext cx="28956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ko-KR" sz="1200" b="0">
                <a:solidFill>
                  <a:srgbClr val="000000"/>
                </a:solidFill>
              </a:rPr>
              <a:t> </a:t>
            </a:r>
            <a:r>
              <a:rPr lang="ko-KR" altLang="en-US" sz="1200" b="0">
                <a:solidFill>
                  <a:srgbClr val="000000"/>
                </a:solidFill>
              </a:rPr>
              <a:t>업무의 자료를 수집 </a:t>
            </a:r>
          </a:p>
          <a:p>
            <a:pPr algn="just">
              <a:spcBef>
                <a:spcPct val="40000"/>
              </a:spcBef>
              <a:buFontTx/>
              <a:buChar char="•"/>
            </a:pPr>
            <a:r>
              <a:rPr lang="ko-KR" altLang="en-US" sz="1200" b="0">
                <a:solidFill>
                  <a:srgbClr val="000000"/>
                </a:solidFill>
              </a:rPr>
              <a:t> 현 시스템 분석 </a:t>
            </a:r>
          </a:p>
          <a:p>
            <a:pPr algn="just">
              <a:spcBef>
                <a:spcPct val="40000"/>
              </a:spcBef>
              <a:buFontTx/>
              <a:buChar char="•"/>
            </a:pPr>
            <a:r>
              <a:rPr lang="ko-KR" altLang="en-US" sz="1200" b="0">
                <a:solidFill>
                  <a:srgbClr val="000000"/>
                </a:solidFill>
              </a:rPr>
              <a:t> 프로세스 모델링 </a:t>
            </a:r>
          </a:p>
          <a:p>
            <a:pPr algn="just">
              <a:spcBef>
                <a:spcPct val="40000"/>
              </a:spcBef>
              <a:buFontTx/>
              <a:buChar char="•"/>
            </a:pPr>
            <a:r>
              <a:rPr lang="ko-KR" altLang="en-US" sz="1200" b="0">
                <a:solidFill>
                  <a:srgbClr val="000000"/>
                </a:solidFill>
              </a:rPr>
              <a:t> 프로세스 모델과 데이터 모델의 검증 </a:t>
            </a:r>
          </a:p>
          <a:p>
            <a:pPr algn="just">
              <a:spcBef>
                <a:spcPct val="40000"/>
              </a:spcBef>
              <a:buFontTx/>
              <a:buChar char="•"/>
            </a:pPr>
            <a:r>
              <a:rPr lang="ko-KR" altLang="en-US" sz="1200" b="0">
                <a:solidFill>
                  <a:srgbClr val="000000"/>
                </a:solidFill>
              </a:rPr>
              <a:t> 시스템 구축 단계 </a:t>
            </a:r>
          </a:p>
        </p:txBody>
      </p:sp>
      <p:sp>
        <p:nvSpPr>
          <p:cNvPr id="13318" name="Rectangle 45"/>
          <p:cNvSpPr>
            <a:spLocks noChangeArrowheads="1"/>
          </p:cNvSpPr>
          <p:nvPr/>
        </p:nvSpPr>
        <p:spPr bwMode="auto">
          <a:xfrm>
            <a:off x="1371600" y="2963863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속성의 정의</a:t>
            </a:r>
          </a:p>
        </p:txBody>
      </p:sp>
      <p:cxnSp>
        <p:nvCxnSpPr>
          <p:cNvPr id="13319" name="AutoShape 46"/>
          <p:cNvCxnSpPr>
            <a:cxnSpLocks noChangeShapeType="1"/>
            <a:stCxn id="13316" idx="2"/>
            <a:endCxn id="13318" idx="0"/>
          </p:cNvCxnSpPr>
          <p:nvPr/>
        </p:nvCxnSpPr>
        <p:spPr bwMode="auto">
          <a:xfrm rot="5400000">
            <a:off x="1638300" y="2354263"/>
            <a:ext cx="1219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0" name="Rectangle 47"/>
          <p:cNvSpPr>
            <a:spLocks noChangeArrowheads="1"/>
          </p:cNvSpPr>
          <p:nvPr/>
        </p:nvSpPr>
        <p:spPr bwMode="auto">
          <a:xfrm>
            <a:off x="3276600" y="2963863"/>
            <a:ext cx="52578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ko-KR" sz="1200" b="0">
                <a:solidFill>
                  <a:srgbClr val="000000"/>
                </a:solidFill>
              </a:rPr>
              <a:t> </a:t>
            </a:r>
            <a:r>
              <a:rPr lang="ko-KR" altLang="en-US" sz="1200" b="0">
                <a:solidFill>
                  <a:srgbClr val="000000"/>
                </a:solidFill>
              </a:rPr>
              <a:t>최소 단위로 분할 </a:t>
            </a:r>
            <a:r>
              <a:rPr lang="en-US" altLang="ko-KR" sz="1200" b="0">
                <a:solidFill>
                  <a:srgbClr val="000000"/>
                </a:solidFill>
              </a:rPr>
              <a:t>: </a:t>
            </a:r>
            <a:r>
              <a:rPr lang="ko-KR" altLang="en-US" sz="1200" b="0">
                <a:solidFill>
                  <a:srgbClr val="000000"/>
                </a:solidFill>
              </a:rPr>
              <a:t>분할 여부를 고려</a:t>
            </a:r>
            <a:r>
              <a:rPr lang="en-US" altLang="ko-KR" sz="1200" b="0">
                <a:solidFill>
                  <a:srgbClr val="000000"/>
                </a:solidFill>
              </a:rPr>
              <a:t>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ko-KR" sz="1200" b="0">
                <a:solidFill>
                  <a:srgbClr val="000000"/>
                </a:solidFill>
              </a:rPr>
              <a:t> </a:t>
            </a:r>
            <a:r>
              <a:rPr lang="ko-KR" altLang="en-US" sz="1200" b="0">
                <a:solidFill>
                  <a:srgbClr val="000000"/>
                </a:solidFill>
              </a:rPr>
              <a:t>속성의 유일성 검증 </a:t>
            </a:r>
            <a:r>
              <a:rPr lang="en-US" altLang="ko-KR" sz="1200" b="0">
                <a:solidFill>
                  <a:srgbClr val="000000"/>
                </a:solidFill>
              </a:rPr>
              <a:t>: </a:t>
            </a:r>
            <a:r>
              <a:rPr lang="ko-KR" altLang="en-US" sz="1200" b="0">
                <a:solidFill>
                  <a:srgbClr val="000000"/>
                </a:solidFill>
              </a:rPr>
              <a:t>여러 가지의미를 갖는 속성의 분할한다</a:t>
            </a:r>
            <a:r>
              <a:rPr lang="en-US" altLang="ko-KR" sz="1200" b="0">
                <a:solidFill>
                  <a:srgbClr val="000000"/>
                </a:solidFill>
              </a:rPr>
              <a:t>.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ko-KR" sz="1200" b="0">
                <a:solidFill>
                  <a:srgbClr val="000000"/>
                </a:solidFill>
              </a:rPr>
              <a:t> </a:t>
            </a:r>
            <a:r>
              <a:rPr lang="ko-KR" altLang="en-US" sz="1200" b="0">
                <a:solidFill>
                  <a:srgbClr val="000000"/>
                </a:solidFill>
              </a:rPr>
              <a:t>반복적 속성은 엔터티로 분리한다</a:t>
            </a:r>
            <a:r>
              <a:rPr lang="en-US" altLang="ko-KR" sz="1200" b="0">
                <a:solidFill>
                  <a:srgbClr val="000000"/>
                </a:solidFill>
              </a:rPr>
              <a:t>. 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en-US" altLang="ko-KR" sz="1200" b="0">
                <a:solidFill>
                  <a:srgbClr val="000000"/>
                </a:solidFill>
              </a:rPr>
              <a:t> </a:t>
            </a:r>
            <a:r>
              <a:rPr lang="ko-KR" altLang="en-US" sz="1200" b="0">
                <a:solidFill>
                  <a:srgbClr val="000000"/>
                </a:solidFill>
              </a:rPr>
              <a:t>추출 값의 검증 </a:t>
            </a:r>
            <a:r>
              <a:rPr lang="en-US" altLang="ko-KR" sz="1200" b="0">
                <a:solidFill>
                  <a:srgbClr val="000000"/>
                </a:solidFill>
              </a:rPr>
              <a:t>: </a:t>
            </a:r>
            <a:r>
              <a:rPr lang="ko-KR" altLang="en-US" sz="1200" b="0">
                <a:solidFill>
                  <a:srgbClr val="000000"/>
                </a:solidFill>
              </a:rPr>
              <a:t>추출 값을 배제하고 물리 설계 시에 고려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r>
              <a:rPr lang="ko-KR" altLang="en-US" sz="1200" b="0">
                <a:solidFill>
                  <a:srgbClr val="000000"/>
                </a:solidFill>
              </a:rPr>
              <a:t> 상세화 </a:t>
            </a:r>
            <a:r>
              <a:rPr lang="en-US" altLang="ko-KR" sz="1200" b="0">
                <a:solidFill>
                  <a:srgbClr val="000000"/>
                </a:solidFill>
              </a:rPr>
              <a:t>: </a:t>
            </a:r>
            <a:r>
              <a:rPr lang="ko-KR" altLang="en-US" sz="1200" b="0">
                <a:solidFill>
                  <a:srgbClr val="000000"/>
                </a:solidFill>
              </a:rPr>
              <a:t>관리 속성</a:t>
            </a:r>
            <a:r>
              <a:rPr lang="en-US" altLang="ko-KR" sz="1200" b="0">
                <a:solidFill>
                  <a:srgbClr val="000000"/>
                </a:solidFill>
              </a:rPr>
              <a:t>(</a:t>
            </a:r>
            <a:r>
              <a:rPr lang="ko-KR" altLang="en-US" sz="1200" b="0">
                <a:solidFill>
                  <a:srgbClr val="000000"/>
                </a:solidFill>
              </a:rPr>
              <a:t>등록일자</a:t>
            </a:r>
            <a:r>
              <a:rPr lang="en-US" altLang="ko-KR" sz="1200" b="0">
                <a:solidFill>
                  <a:srgbClr val="000000"/>
                </a:solidFill>
              </a:rPr>
              <a:t>, </a:t>
            </a:r>
            <a:r>
              <a:rPr lang="ko-KR" altLang="en-US" sz="1200" b="0">
                <a:solidFill>
                  <a:srgbClr val="000000"/>
                </a:solidFill>
              </a:rPr>
              <a:t>등록자</a:t>
            </a:r>
            <a:r>
              <a:rPr lang="en-US" altLang="ko-KR" sz="1200" b="0">
                <a:solidFill>
                  <a:srgbClr val="000000"/>
                </a:solidFill>
              </a:rPr>
              <a:t>)</a:t>
            </a:r>
            <a:r>
              <a:rPr lang="ko-KR" altLang="en-US" sz="1200" b="0">
                <a:solidFill>
                  <a:srgbClr val="000000"/>
                </a:solidFill>
              </a:rPr>
              <a:t>을 추가한다</a:t>
            </a:r>
            <a:r>
              <a:rPr lang="en-US" altLang="ko-KR" sz="1200" b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990600" y="990600"/>
            <a:ext cx="70866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제</a:t>
            </a:r>
            <a:r>
              <a:rPr lang="en-US" altLang="ko-KR" sz="1800" b="0">
                <a:solidFill>
                  <a:srgbClr val="000000"/>
                </a:solidFill>
              </a:rPr>
              <a:t>1</a:t>
            </a:r>
            <a:r>
              <a:rPr lang="ko-KR" altLang="en-US" sz="1800" b="0">
                <a:solidFill>
                  <a:srgbClr val="000000"/>
                </a:solidFill>
              </a:rPr>
              <a:t>정규화 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모든 속성은 반드시 하나의 값을 가져야 한다</a:t>
            </a:r>
            <a:r>
              <a:rPr lang="en-US" altLang="ko-KR" sz="1600" b="0">
                <a:solidFill>
                  <a:srgbClr val="000000"/>
                </a:solidFill>
              </a:rPr>
              <a:t>.(</a:t>
            </a:r>
            <a:r>
              <a:rPr lang="ko-KR" altLang="en-US" sz="1600" b="0">
                <a:solidFill>
                  <a:srgbClr val="000000"/>
                </a:solidFill>
              </a:rPr>
              <a:t>반복배제</a:t>
            </a:r>
            <a:r>
              <a:rPr lang="en-US" altLang="ko-KR" sz="1600" b="0">
                <a:solidFill>
                  <a:srgbClr val="000000"/>
                </a:solidFill>
              </a:rPr>
              <a:t>)</a:t>
            </a:r>
            <a:endParaRPr lang="en-US" altLang="ko-KR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제</a:t>
            </a:r>
            <a:r>
              <a:rPr lang="en-US" altLang="ko-KR" sz="1800" b="0">
                <a:solidFill>
                  <a:srgbClr val="000000"/>
                </a:solidFill>
              </a:rPr>
              <a:t>2</a:t>
            </a:r>
            <a:r>
              <a:rPr lang="ko-KR" altLang="en-US" sz="1800" b="0">
                <a:solidFill>
                  <a:srgbClr val="000000"/>
                </a:solidFill>
              </a:rPr>
              <a:t>정규화 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모든 속성은 반드시 </a:t>
            </a:r>
            <a:r>
              <a:rPr lang="en-US" altLang="ko-KR" sz="1600" b="0">
                <a:solidFill>
                  <a:srgbClr val="000000"/>
                </a:solidFill>
              </a:rPr>
              <a:t>UID </a:t>
            </a:r>
            <a:r>
              <a:rPr lang="ko-KR" altLang="en-US" sz="1600" b="0">
                <a:solidFill>
                  <a:srgbClr val="000000"/>
                </a:solidFill>
              </a:rPr>
              <a:t>전부에 종속이 되어야 한다</a:t>
            </a:r>
            <a:r>
              <a:rPr lang="en-US" altLang="ko-KR" sz="1600" b="0">
                <a:solidFill>
                  <a:srgbClr val="000000"/>
                </a:solidFill>
              </a:rPr>
              <a:t>(</a:t>
            </a:r>
            <a:r>
              <a:rPr lang="ko-KR" altLang="en-US" sz="1600" b="0">
                <a:solidFill>
                  <a:srgbClr val="000000"/>
                </a:solidFill>
              </a:rPr>
              <a:t>식별자 부분 종속배제</a:t>
            </a:r>
            <a:r>
              <a:rPr lang="en-US" altLang="ko-KR" sz="1600" b="0">
                <a:solidFill>
                  <a:srgbClr val="000000"/>
                </a:solidFill>
              </a:rPr>
              <a:t>)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결합 인덱스인 경우에 고려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관계 엔터티 생성시에 </a:t>
            </a:r>
            <a:r>
              <a:rPr lang="en-US" altLang="ko-KR" sz="1600" b="0">
                <a:solidFill>
                  <a:srgbClr val="000000"/>
                </a:solidFill>
              </a:rPr>
              <a:t>2</a:t>
            </a:r>
            <a:r>
              <a:rPr lang="ko-KR" altLang="en-US" sz="1600" b="0">
                <a:solidFill>
                  <a:srgbClr val="000000"/>
                </a:solidFill>
              </a:rPr>
              <a:t>차 정규화가 위배되는 지 여부 확인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Identifier </a:t>
            </a:r>
            <a:r>
              <a:rPr lang="ko-KR" altLang="en-US" sz="1600" b="0">
                <a:solidFill>
                  <a:srgbClr val="000000"/>
                </a:solidFill>
              </a:rPr>
              <a:t>와 </a:t>
            </a:r>
            <a:r>
              <a:rPr lang="en-US" altLang="ko-KR" sz="1600" b="0">
                <a:solidFill>
                  <a:srgbClr val="000000"/>
                </a:solidFill>
              </a:rPr>
              <a:t>non-Identifier</a:t>
            </a:r>
            <a:r>
              <a:rPr lang="ko-KR" altLang="en-US" sz="1600" b="0">
                <a:solidFill>
                  <a:srgbClr val="000000"/>
                </a:solidFill>
              </a:rPr>
              <a:t>의 설정 시에 고려</a:t>
            </a:r>
            <a:r>
              <a:rPr lang="ko-KR" alt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제</a:t>
            </a:r>
            <a:r>
              <a:rPr lang="en-US" altLang="ko-KR" sz="1800" b="0">
                <a:solidFill>
                  <a:srgbClr val="000000"/>
                </a:solidFill>
              </a:rPr>
              <a:t>3</a:t>
            </a:r>
            <a:r>
              <a:rPr lang="ko-KR" altLang="en-US" sz="1800" b="0">
                <a:solidFill>
                  <a:srgbClr val="000000"/>
                </a:solidFill>
              </a:rPr>
              <a:t>정규화 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UID</a:t>
            </a:r>
            <a:r>
              <a:rPr lang="ko-KR" altLang="en-US" sz="1600" b="0">
                <a:solidFill>
                  <a:srgbClr val="000000"/>
                </a:solidFill>
              </a:rPr>
              <a:t>가 아닌 모든 속성간에는 서로 종속될 수 없다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  <a:r>
              <a:rPr lang="en-US" altLang="ko-KR" sz="1800" b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2.2.2 </a:t>
            </a:r>
            <a:r>
              <a:rPr lang="ko-KR" altLang="en-US" sz="1600">
                <a:solidFill>
                  <a:schemeClr val="tx1"/>
                </a:solidFill>
              </a:rPr>
              <a:t>데이터모델의 상세화 </a:t>
            </a:r>
            <a:r>
              <a:rPr lang="en-US" altLang="ko-KR" sz="1600">
                <a:solidFill>
                  <a:schemeClr val="tx1"/>
                </a:solidFill>
              </a:rPr>
              <a:t>– </a:t>
            </a:r>
            <a:r>
              <a:rPr lang="ko-KR" altLang="en-US" sz="1600">
                <a:solidFill>
                  <a:schemeClr val="tx1"/>
                </a:solidFill>
              </a:rPr>
              <a:t>정규화의 적용 </a:t>
            </a: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52"/>
          <p:cNvGrpSpPr>
            <a:grpSpLocks/>
          </p:cNvGrpSpPr>
          <p:nvPr/>
        </p:nvGrpSpPr>
        <p:grpSpPr bwMode="auto">
          <a:xfrm>
            <a:off x="2743200" y="914400"/>
            <a:ext cx="2795588" cy="1641475"/>
            <a:chOff x="432" y="1104"/>
            <a:chExt cx="1761" cy="1034"/>
          </a:xfrm>
        </p:grpSpPr>
        <p:sp>
          <p:nvSpPr>
            <p:cNvPr id="15380" name="AutoShape 11"/>
            <p:cNvSpPr>
              <a:spLocks noChangeArrowheads="1"/>
            </p:cNvSpPr>
            <p:nvPr/>
          </p:nvSpPr>
          <p:spPr bwMode="auto">
            <a:xfrm>
              <a:off x="939" y="1762"/>
              <a:ext cx="669" cy="376"/>
            </a:xfrm>
            <a:prstGeom prst="roundRect">
              <a:avLst>
                <a:gd name="adj" fmla="val 10319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1" name="Rectangle 12"/>
            <p:cNvSpPr>
              <a:spLocks noChangeArrowheads="1"/>
            </p:cNvSpPr>
            <p:nvPr/>
          </p:nvSpPr>
          <p:spPr bwMode="auto">
            <a:xfrm>
              <a:off x="1715" y="1253"/>
              <a:ext cx="478" cy="282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2" name="Rectangle 13"/>
            <p:cNvSpPr>
              <a:spLocks noChangeArrowheads="1"/>
            </p:cNvSpPr>
            <p:nvPr/>
          </p:nvSpPr>
          <p:spPr bwMode="auto">
            <a:xfrm>
              <a:off x="462" y="1242"/>
              <a:ext cx="286" cy="281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3" name="Line 14"/>
            <p:cNvSpPr>
              <a:spLocks noChangeShapeType="1"/>
            </p:cNvSpPr>
            <p:nvPr/>
          </p:nvSpPr>
          <p:spPr bwMode="auto">
            <a:xfrm flipV="1">
              <a:off x="1841" y="1505"/>
              <a:ext cx="1" cy="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4" name="Line 15"/>
            <p:cNvSpPr>
              <a:spLocks noChangeShapeType="1"/>
            </p:cNvSpPr>
            <p:nvPr/>
          </p:nvSpPr>
          <p:spPr bwMode="auto">
            <a:xfrm>
              <a:off x="1799" y="1564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5" name="Line 16"/>
            <p:cNvSpPr>
              <a:spLocks noChangeShapeType="1"/>
            </p:cNvSpPr>
            <p:nvPr/>
          </p:nvSpPr>
          <p:spPr bwMode="auto">
            <a:xfrm flipH="1" flipV="1">
              <a:off x="1578" y="1887"/>
              <a:ext cx="6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6" name="Line 17"/>
            <p:cNvSpPr>
              <a:spLocks noChangeShapeType="1"/>
            </p:cNvSpPr>
            <p:nvPr/>
          </p:nvSpPr>
          <p:spPr bwMode="auto">
            <a:xfrm flipH="1">
              <a:off x="1578" y="1917"/>
              <a:ext cx="6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7" name="Line 18"/>
            <p:cNvSpPr>
              <a:spLocks noChangeShapeType="1"/>
            </p:cNvSpPr>
            <p:nvPr/>
          </p:nvSpPr>
          <p:spPr bwMode="auto">
            <a:xfrm flipH="1">
              <a:off x="1578" y="1917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8" name="Line 19"/>
            <p:cNvSpPr>
              <a:spLocks noChangeShapeType="1"/>
            </p:cNvSpPr>
            <p:nvPr/>
          </p:nvSpPr>
          <p:spPr bwMode="auto">
            <a:xfrm>
              <a:off x="1638" y="1875"/>
              <a:ext cx="1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89" name="Oval 20"/>
            <p:cNvSpPr>
              <a:spLocks noChangeArrowheads="1"/>
            </p:cNvSpPr>
            <p:nvPr/>
          </p:nvSpPr>
          <p:spPr bwMode="auto">
            <a:xfrm>
              <a:off x="1638" y="1887"/>
              <a:ext cx="59" cy="6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0" name="Freeform 21"/>
            <p:cNvSpPr>
              <a:spLocks/>
            </p:cNvSpPr>
            <p:nvPr/>
          </p:nvSpPr>
          <p:spPr bwMode="auto">
            <a:xfrm>
              <a:off x="1638" y="1564"/>
              <a:ext cx="203" cy="353"/>
            </a:xfrm>
            <a:custGeom>
              <a:avLst/>
              <a:gdLst>
                <a:gd name="T0" fmla="*/ 203 w 203"/>
                <a:gd name="T1" fmla="*/ 0 h 353"/>
                <a:gd name="T2" fmla="*/ 203 w 203"/>
                <a:gd name="T3" fmla="*/ 353 h 353"/>
                <a:gd name="T4" fmla="*/ 203 w 203"/>
                <a:gd name="T5" fmla="*/ 353 h 353"/>
                <a:gd name="T6" fmla="*/ 0 w 203"/>
                <a:gd name="T7" fmla="*/ 353 h 3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3"/>
                <a:gd name="T13" fmla="*/ 0 h 353"/>
                <a:gd name="T14" fmla="*/ 203 w 203"/>
                <a:gd name="T15" fmla="*/ 353 h 3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3" h="353">
                  <a:moveTo>
                    <a:pt x="203" y="0"/>
                  </a:moveTo>
                  <a:lnTo>
                    <a:pt x="203" y="353"/>
                  </a:lnTo>
                  <a:lnTo>
                    <a:pt x="0" y="35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1" name="Line 22"/>
            <p:cNvSpPr>
              <a:spLocks noChangeShapeType="1"/>
            </p:cNvSpPr>
            <p:nvPr/>
          </p:nvSpPr>
          <p:spPr bwMode="auto">
            <a:xfrm flipV="1">
              <a:off x="575" y="1493"/>
              <a:ext cx="1" cy="5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2" name="Line 23"/>
            <p:cNvSpPr>
              <a:spLocks noChangeShapeType="1"/>
            </p:cNvSpPr>
            <p:nvPr/>
          </p:nvSpPr>
          <p:spPr bwMode="auto">
            <a:xfrm>
              <a:off x="533" y="1552"/>
              <a:ext cx="8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3" name="Line 24"/>
            <p:cNvSpPr>
              <a:spLocks noChangeShapeType="1"/>
            </p:cNvSpPr>
            <p:nvPr/>
          </p:nvSpPr>
          <p:spPr bwMode="auto">
            <a:xfrm flipV="1">
              <a:off x="850" y="1827"/>
              <a:ext cx="59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4" name="Line 25"/>
            <p:cNvSpPr>
              <a:spLocks noChangeShapeType="1"/>
            </p:cNvSpPr>
            <p:nvPr/>
          </p:nvSpPr>
          <p:spPr bwMode="auto">
            <a:xfrm>
              <a:off x="850" y="1857"/>
              <a:ext cx="59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5" name="Line 26"/>
            <p:cNvSpPr>
              <a:spLocks noChangeShapeType="1"/>
            </p:cNvSpPr>
            <p:nvPr/>
          </p:nvSpPr>
          <p:spPr bwMode="auto">
            <a:xfrm>
              <a:off x="850" y="1857"/>
              <a:ext cx="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6" name="Line 27"/>
            <p:cNvSpPr>
              <a:spLocks noChangeShapeType="1"/>
            </p:cNvSpPr>
            <p:nvPr/>
          </p:nvSpPr>
          <p:spPr bwMode="auto">
            <a:xfrm>
              <a:off x="850" y="1816"/>
              <a:ext cx="1" cy="8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7" name="Oval 28"/>
            <p:cNvSpPr>
              <a:spLocks noChangeArrowheads="1"/>
            </p:cNvSpPr>
            <p:nvPr/>
          </p:nvSpPr>
          <p:spPr bwMode="auto">
            <a:xfrm>
              <a:off x="790" y="1827"/>
              <a:ext cx="60" cy="6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8" name="Freeform 29"/>
            <p:cNvSpPr>
              <a:spLocks/>
            </p:cNvSpPr>
            <p:nvPr/>
          </p:nvSpPr>
          <p:spPr bwMode="auto">
            <a:xfrm>
              <a:off x="575" y="1552"/>
              <a:ext cx="275" cy="305"/>
            </a:xfrm>
            <a:custGeom>
              <a:avLst/>
              <a:gdLst>
                <a:gd name="T0" fmla="*/ 0 w 275"/>
                <a:gd name="T1" fmla="*/ 0 h 305"/>
                <a:gd name="T2" fmla="*/ 0 w 275"/>
                <a:gd name="T3" fmla="*/ 305 h 305"/>
                <a:gd name="T4" fmla="*/ 0 w 275"/>
                <a:gd name="T5" fmla="*/ 305 h 305"/>
                <a:gd name="T6" fmla="*/ 275 w 275"/>
                <a:gd name="T7" fmla="*/ 305 h 30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5"/>
                <a:gd name="T13" fmla="*/ 0 h 305"/>
                <a:gd name="T14" fmla="*/ 275 w 275"/>
                <a:gd name="T15" fmla="*/ 305 h 30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5" h="305">
                  <a:moveTo>
                    <a:pt x="0" y="0"/>
                  </a:moveTo>
                  <a:lnTo>
                    <a:pt x="0" y="305"/>
                  </a:lnTo>
                  <a:lnTo>
                    <a:pt x="275" y="30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399" name="Line 30"/>
            <p:cNvSpPr>
              <a:spLocks noChangeShapeType="1"/>
            </p:cNvSpPr>
            <p:nvPr/>
          </p:nvSpPr>
          <p:spPr bwMode="auto">
            <a:xfrm flipH="1" flipV="1">
              <a:off x="718" y="1385"/>
              <a:ext cx="6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0" name="Line 31"/>
            <p:cNvSpPr>
              <a:spLocks noChangeShapeType="1"/>
            </p:cNvSpPr>
            <p:nvPr/>
          </p:nvSpPr>
          <p:spPr bwMode="auto">
            <a:xfrm flipH="1">
              <a:off x="718" y="1415"/>
              <a:ext cx="60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1" name="Line 32"/>
            <p:cNvSpPr>
              <a:spLocks noChangeShapeType="1"/>
            </p:cNvSpPr>
            <p:nvPr/>
          </p:nvSpPr>
          <p:spPr bwMode="auto">
            <a:xfrm flipH="1">
              <a:off x="718" y="1415"/>
              <a:ext cx="6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2" name="Line 33"/>
            <p:cNvSpPr>
              <a:spLocks noChangeShapeType="1"/>
            </p:cNvSpPr>
            <p:nvPr/>
          </p:nvSpPr>
          <p:spPr bwMode="auto">
            <a:xfrm flipV="1">
              <a:off x="1626" y="1385"/>
              <a:ext cx="59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3" name="Line 34"/>
            <p:cNvSpPr>
              <a:spLocks noChangeShapeType="1"/>
            </p:cNvSpPr>
            <p:nvPr/>
          </p:nvSpPr>
          <p:spPr bwMode="auto">
            <a:xfrm>
              <a:off x="1626" y="1415"/>
              <a:ext cx="59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4" name="Line 35"/>
            <p:cNvSpPr>
              <a:spLocks noChangeShapeType="1"/>
            </p:cNvSpPr>
            <p:nvPr/>
          </p:nvSpPr>
          <p:spPr bwMode="auto">
            <a:xfrm>
              <a:off x="1626" y="1415"/>
              <a:ext cx="5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5" name="Freeform 36"/>
            <p:cNvSpPr>
              <a:spLocks/>
            </p:cNvSpPr>
            <p:nvPr/>
          </p:nvSpPr>
          <p:spPr bwMode="auto">
            <a:xfrm>
              <a:off x="778" y="1415"/>
              <a:ext cx="848" cy="1"/>
            </a:xfrm>
            <a:custGeom>
              <a:avLst/>
              <a:gdLst>
                <a:gd name="T0" fmla="*/ 0 w 848"/>
                <a:gd name="T1" fmla="*/ 0 h 1"/>
                <a:gd name="T2" fmla="*/ 424 w 848"/>
                <a:gd name="T3" fmla="*/ 0 h 1"/>
                <a:gd name="T4" fmla="*/ 424 w 848"/>
                <a:gd name="T5" fmla="*/ 0 h 1"/>
                <a:gd name="T6" fmla="*/ 848 w 84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8"/>
                <a:gd name="T13" fmla="*/ 0 h 1"/>
                <a:gd name="T14" fmla="*/ 848 w 848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8" h="1">
                  <a:moveTo>
                    <a:pt x="0" y="0"/>
                  </a:moveTo>
                  <a:lnTo>
                    <a:pt x="424" y="0"/>
                  </a:lnTo>
                  <a:lnTo>
                    <a:pt x="84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6" name="AutoShape 37"/>
            <p:cNvSpPr>
              <a:spLocks noChangeArrowheads="1"/>
            </p:cNvSpPr>
            <p:nvPr/>
          </p:nvSpPr>
          <p:spPr bwMode="auto">
            <a:xfrm>
              <a:off x="909" y="1732"/>
              <a:ext cx="669" cy="377"/>
            </a:xfrm>
            <a:prstGeom prst="roundRect">
              <a:avLst>
                <a:gd name="adj" fmla="val 10319"/>
              </a:avLst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7" name="Rectangle 38"/>
            <p:cNvSpPr>
              <a:spLocks noChangeArrowheads="1"/>
            </p:cNvSpPr>
            <p:nvPr/>
          </p:nvSpPr>
          <p:spPr bwMode="auto">
            <a:xfrm>
              <a:off x="932" y="1624"/>
              <a:ext cx="1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200" b="0">
                  <a:solidFill>
                    <a:srgbClr val="000000"/>
                  </a:solidFill>
                  <a:latin typeface="굴림" pitchFamily="50" charset="-127"/>
                </a:rPr>
                <a:t>수강</a:t>
              </a:r>
              <a:endParaRPr lang="ko-KR" altLang="en-US"/>
            </a:p>
          </p:txBody>
        </p:sp>
        <p:sp>
          <p:nvSpPr>
            <p:cNvPr id="15408" name="Line 39"/>
            <p:cNvSpPr>
              <a:spLocks noChangeShapeType="1"/>
            </p:cNvSpPr>
            <p:nvPr/>
          </p:nvSpPr>
          <p:spPr bwMode="auto">
            <a:xfrm>
              <a:off x="909" y="1959"/>
              <a:ext cx="66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09" name="Rectangle 40"/>
            <p:cNvSpPr>
              <a:spLocks noChangeArrowheads="1"/>
            </p:cNvSpPr>
            <p:nvPr/>
          </p:nvSpPr>
          <p:spPr bwMode="auto">
            <a:xfrm>
              <a:off x="977" y="1750"/>
              <a:ext cx="41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200" b="0">
                  <a:solidFill>
                    <a:srgbClr val="000000"/>
                  </a:solidFill>
                  <a:latin typeface="굴림" pitchFamily="50" charset="-127"/>
                </a:rPr>
                <a:t>학번 </a:t>
              </a:r>
              <a:r>
                <a:rPr lang="en-US" altLang="ko-KR" sz="1200" b="0">
                  <a:solidFill>
                    <a:srgbClr val="000000"/>
                  </a:solidFill>
                  <a:latin typeface="굴림" pitchFamily="50" charset="-127"/>
                </a:rPr>
                <a:t>(FK)</a:t>
              </a:r>
              <a:endParaRPr lang="en-US" altLang="ko-KR"/>
            </a:p>
          </p:txBody>
        </p:sp>
        <p:sp>
          <p:nvSpPr>
            <p:cNvPr id="15410" name="Rectangle 41"/>
            <p:cNvSpPr>
              <a:spLocks noChangeArrowheads="1"/>
            </p:cNvSpPr>
            <p:nvPr/>
          </p:nvSpPr>
          <p:spPr bwMode="auto">
            <a:xfrm>
              <a:off x="976" y="1845"/>
              <a:ext cx="60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200" b="0">
                  <a:solidFill>
                    <a:srgbClr val="000000"/>
                  </a:solidFill>
                  <a:latin typeface="굴림" pitchFamily="50" charset="-127"/>
                </a:rPr>
                <a:t>강의번호 </a:t>
              </a:r>
              <a:r>
                <a:rPr lang="en-US" altLang="ko-KR" sz="1200" b="0">
                  <a:solidFill>
                    <a:srgbClr val="000000"/>
                  </a:solidFill>
                  <a:latin typeface="굴림" pitchFamily="50" charset="-127"/>
                </a:rPr>
                <a:t>(FK)</a:t>
              </a:r>
              <a:endParaRPr lang="en-US" altLang="ko-KR"/>
            </a:p>
          </p:txBody>
        </p:sp>
        <p:sp>
          <p:nvSpPr>
            <p:cNvPr id="15411" name="Rectangle 42"/>
            <p:cNvSpPr>
              <a:spLocks noChangeArrowheads="1"/>
            </p:cNvSpPr>
            <p:nvPr/>
          </p:nvSpPr>
          <p:spPr bwMode="auto">
            <a:xfrm>
              <a:off x="1685" y="1224"/>
              <a:ext cx="478" cy="28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12" name="Rectangle 43"/>
            <p:cNvSpPr>
              <a:spLocks noChangeArrowheads="1"/>
            </p:cNvSpPr>
            <p:nvPr/>
          </p:nvSpPr>
          <p:spPr bwMode="auto">
            <a:xfrm>
              <a:off x="1708" y="1116"/>
              <a:ext cx="1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200" b="0">
                  <a:solidFill>
                    <a:srgbClr val="000000"/>
                  </a:solidFill>
                  <a:latin typeface="굴림" pitchFamily="50" charset="-127"/>
                </a:rPr>
                <a:t>강의</a:t>
              </a:r>
              <a:endParaRPr lang="ko-KR" altLang="en-US"/>
            </a:p>
          </p:txBody>
        </p:sp>
        <p:sp>
          <p:nvSpPr>
            <p:cNvPr id="15413" name="Line 44"/>
            <p:cNvSpPr>
              <a:spLocks noChangeShapeType="1"/>
            </p:cNvSpPr>
            <p:nvPr/>
          </p:nvSpPr>
          <p:spPr bwMode="auto">
            <a:xfrm>
              <a:off x="1685" y="1355"/>
              <a:ext cx="4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14" name="Rectangle 45"/>
            <p:cNvSpPr>
              <a:spLocks noChangeArrowheads="1"/>
            </p:cNvSpPr>
            <p:nvPr/>
          </p:nvSpPr>
          <p:spPr bwMode="auto">
            <a:xfrm>
              <a:off x="1756" y="1242"/>
              <a:ext cx="38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200" b="0">
                  <a:solidFill>
                    <a:srgbClr val="000000"/>
                  </a:solidFill>
                  <a:latin typeface="굴림" pitchFamily="50" charset="-127"/>
                </a:rPr>
                <a:t>강의번호</a:t>
              </a:r>
              <a:endParaRPr lang="ko-KR" altLang="en-US"/>
            </a:p>
          </p:txBody>
        </p:sp>
        <p:sp>
          <p:nvSpPr>
            <p:cNvPr id="15415" name="Rectangle 46"/>
            <p:cNvSpPr>
              <a:spLocks noChangeArrowheads="1"/>
            </p:cNvSpPr>
            <p:nvPr/>
          </p:nvSpPr>
          <p:spPr bwMode="auto">
            <a:xfrm>
              <a:off x="432" y="1212"/>
              <a:ext cx="286" cy="281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16" name="Rectangle 47"/>
            <p:cNvSpPr>
              <a:spLocks noChangeArrowheads="1"/>
            </p:cNvSpPr>
            <p:nvPr/>
          </p:nvSpPr>
          <p:spPr bwMode="auto">
            <a:xfrm>
              <a:off x="455" y="1104"/>
              <a:ext cx="1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200" b="0">
                  <a:solidFill>
                    <a:srgbClr val="000000"/>
                  </a:solidFill>
                  <a:latin typeface="굴림" pitchFamily="50" charset="-127"/>
                </a:rPr>
                <a:t>학생</a:t>
              </a:r>
              <a:endParaRPr lang="ko-KR" altLang="en-US"/>
            </a:p>
          </p:txBody>
        </p:sp>
        <p:sp>
          <p:nvSpPr>
            <p:cNvPr id="15417" name="Line 48"/>
            <p:cNvSpPr>
              <a:spLocks noChangeShapeType="1"/>
            </p:cNvSpPr>
            <p:nvPr/>
          </p:nvSpPr>
          <p:spPr bwMode="auto">
            <a:xfrm>
              <a:off x="432" y="1343"/>
              <a:ext cx="28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5418" name="Rectangle 49"/>
            <p:cNvSpPr>
              <a:spLocks noChangeArrowheads="1"/>
            </p:cNvSpPr>
            <p:nvPr/>
          </p:nvSpPr>
          <p:spPr bwMode="auto">
            <a:xfrm>
              <a:off x="503" y="1230"/>
              <a:ext cx="19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ko-KR" altLang="en-US" sz="1200" b="0">
                  <a:solidFill>
                    <a:srgbClr val="000000"/>
                  </a:solidFill>
                  <a:latin typeface="굴림" pitchFamily="50" charset="-127"/>
                </a:rPr>
                <a:t>학번</a:t>
              </a:r>
              <a:endParaRPr lang="ko-KR" altLang="en-US"/>
            </a:p>
          </p:txBody>
        </p:sp>
      </p:grp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685800" y="1219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600"/>
              <a:t>M:N</a:t>
            </a:r>
            <a:r>
              <a:rPr lang="ko-KR" altLang="en-US" sz="1600"/>
              <a:t>관계의 해소</a:t>
            </a:r>
          </a:p>
        </p:txBody>
      </p:sp>
      <p:sp>
        <p:nvSpPr>
          <p:cNvPr id="15365" name="Rectangle 50"/>
          <p:cNvSpPr>
            <a:spLocks noChangeArrowheads="1"/>
          </p:cNvSpPr>
          <p:nvPr/>
        </p:nvSpPr>
        <p:spPr bwMode="auto">
          <a:xfrm>
            <a:off x="3810000" y="2743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600"/>
              <a:t>1:1</a:t>
            </a:r>
            <a:r>
              <a:rPr lang="ko-KR" altLang="en-US" sz="1600"/>
              <a:t>관계의 해소</a:t>
            </a:r>
          </a:p>
        </p:txBody>
      </p:sp>
      <p:sp>
        <p:nvSpPr>
          <p:cNvPr id="15366" name="Rectangle 51"/>
          <p:cNvSpPr>
            <a:spLocks noChangeArrowheads="1"/>
          </p:cNvSpPr>
          <p:nvPr/>
        </p:nvSpPr>
        <p:spPr bwMode="auto">
          <a:xfrm>
            <a:off x="5867400" y="838200"/>
            <a:ext cx="1608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  <a:latin typeface="굴림" pitchFamily="50" charset="-127"/>
              </a:rPr>
              <a:t>관계 엔터티 추가</a:t>
            </a:r>
          </a:p>
        </p:txBody>
      </p:sp>
      <p:sp>
        <p:nvSpPr>
          <p:cNvPr id="15367" name="Rectangle 53"/>
          <p:cNvSpPr>
            <a:spLocks noChangeArrowheads="1"/>
          </p:cNvSpPr>
          <p:nvPr/>
        </p:nvSpPr>
        <p:spPr bwMode="auto">
          <a:xfrm>
            <a:off x="762000" y="3505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400"/>
              <a:t>개별 엔터티의 유지</a:t>
            </a:r>
          </a:p>
        </p:txBody>
      </p:sp>
      <p:sp>
        <p:nvSpPr>
          <p:cNvPr id="15368" name="Rectangle 54"/>
          <p:cNvSpPr>
            <a:spLocks noChangeArrowheads="1"/>
          </p:cNvSpPr>
          <p:nvPr/>
        </p:nvSpPr>
        <p:spPr bwMode="auto">
          <a:xfrm>
            <a:off x="2819400" y="3505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400"/>
              <a:t>엔터티의 완전통합</a:t>
            </a:r>
          </a:p>
        </p:txBody>
      </p:sp>
      <p:sp>
        <p:nvSpPr>
          <p:cNvPr id="15369" name="Rectangle 55"/>
          <p:cNvSpPr>
            <a:spLocks noChangeArrowheads="1"/>
          </p:cNvSpPr>
          <p:nvPr/>
        </p:nvSpPr>
        <p:spPr bwMode="auto">
          <a:xfrm>
            <a:off x="4876800" y="3505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400"/>
              <a:t>엔터티의 부분통합</a:t>
            </a:r>
          </a:p>
        </p:txBody>
      </p:sp>
      <p:sp>
        <p:nvSpPr>
          <p:cNvPr id="15370" name="Rectangle 56"/>
          <p:cNvSpPr>
            <a:spLocks noChangeArrowheads="1"/>
          </p:cNvSpPr>
          <p:nvPr/>
        </p:nvSpPr>
        <p:spPr bwMode="auto">
          <a:xfrm>
            <a:off x="7010400" y="35052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400"/>
              <a:t>Subtype </a:t>
            </a:r>
            <a:r>
              <a:rPr lang="ko-KR" altLang="en-US" sz="1400"/>
              <a:t>생성</a:t>
            </a:r>
          </a:p>
        </p:txBody>
      </p:sp>
      <p:pic>
        <p:nvPicPr>
          <p:cNvPr id="15371" name="Picture 58" descr="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114800"/>
            <a:ext cx="21336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59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4191000"/>
            <a:ext cx="18954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60" descr="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19625" y="4191000"/>
            <a:ext cx="216217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61" descr="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4016375"/>
            <a:ext cx="2438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75" name="AutoShape 64"/>
          <p:cNvCxnSpPr>
            <a:cxnSpLocks noChangeShapeType="1"/>
            <a:stCxn id="15365" idx="2"/>
            <a:endCxn id="15368" idx="0"/>
          </p:cNvCxnSpPr>
          <p:nvPr/>
        </p:nvCxnSpPr>
        <p:spPr bwMode="auto">
          <a:xfrm rot="5400000">
            <a:off x="4038600" y="2857500"/>
            <a:ext cx="3048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5376" name="AutoShape 65"/>
          <p:cNvCxnSpPr>
            <a:cxnSpLocks noChangeShapeType="1"/>
            <a:stCxn id="15365" idx="2"/>
            <a:endCxn id="15369" idx="0"/>
          </p:cNvCxnSpPr>
          <p:nvPr/>
        </p:nvCxnSpPr>
        <p:spPr bwMode="auto">
          <a:xfrm rot="16200000" flipH="1">
            <a:off x="5067300" y="2819400"/>
            <a:ext cx="304800" cy="1066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5377" name="AutoShape 66"/>
          <p:cNvCxnSpPr>
            <a:cxnSpLocks noChangeShapeType="1"/>
            <a:stCxn id="15365" idx="2"/>
            <a:endCxn id="15370" idx="0"/>
          </p:cNvCxnSpPr>
          <p:nvPr/>
        </p:nvCxnSpPr>
        <p:spPr bwMode="auto">
          <a:xfrm rot="16200000" flipH="1">
            <a:off x="6134100" y="1752600"/>
            <a:ext cx="304800" cy="3200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5378" name="AutoShape 67"/>
          <p:cNvCxnSpPr>
            <a:cxnSpLocks noChangeShapeType="1"/>
            <a:stCxn id="15365" idx="2"/>
            <a:endCxn id="15367" idx="0"/>
          </p:cNvCxnSpPr>
          <p:nvPr/>
        </p:nvCxnSpPr>
        <p:spPr bwMode="auto">
          <a:xfrm rot="5400000">
            <a:off x="3009900" y="1828800"/>
            <a:ext cx="304800" cy="3048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5379" name="Text Box 68"/>
          <p:cNvSpPr txBox="1">
            <a:spLocks noChangeArrowheads="1"/>
          </p:cNvSpPr>
          <p:nvPr/>
        </p:nvSpPr>
        <p:spPr bwMode="auto">
          <a:xfrm>
            <a:off x="152400" y="166688"/>
            <a:ext cx="541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2.2.2 </a:t>
            </a:r>
            <a:r>
              <a:rPr lang="ko-KR" altLang="en-US" sz="1600">
                <a:solidFill>
                  <a:schemeClr val="tx1"/>
                </a:solidFill>
              </a:rPr>
              <a:t>데이터모델의 상세화 </a:t>
            </a:r>
            <a:r>
              <a:rPr lang="en-US" altLang="ko-KR" sz="1600">
                <a:solidFill>
                  <a:schemeClr val="tx1"/>
                </a:solidFill>
              </a:rPr>
              <a:t>– 1:1, M:N</a:t>
            </a:r>
            <a:r>
              <a:rPr lang="ko-KR" altLang="en-US" sz="1600">
                <a:solidFill>
                  <a:schemeClr val="tx1"/>
                </a:solidFill>
              </a:rPr>
              <a:t>관계의 해소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sp>
        <p:nvSpPr>
          <p:cNvPr id="16387" name="Text Box 58"/>
          <p:cNvSpPr txBox="1">
            <a:spLocks noChangeArrowheads="1"/>
          </p:cNvSpPr>
          <p:nvPr/>
        </p:nvSpPr>
        <p:spPr bwMode="auto">
          <a:xfrm>
            <a:off x="152400" y="166688"/>
            <a:ext cx="541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2.2.2 </a:t>
            </a:r>
            <a:r>
              <a:rPr lang="ko-KR" altLang="en-US" sz="1600">
                <a:solidFill>
                  <a:schemeClr val="tx1"/>
                </a:solidFill>
              </a:rPr>
              <a:t>데이터모델의 상세화 </a:t>
            </a:r>
            <a:r>
              <a:rPr lang="en-US" altLang="ko-KR" sz="1600">
                <a:solidFill>
                  <a:schemeClr val="tx1"/>
                </a:solidFill>
              </a:rPr>
              <a:t>– </a:t>
            </a:r>
            <a:r>
              <a:rPr lang="ko-KR" altLang="en-US" sz="1600">
                <a:solidFill>
                  <a:schemeClr val="tx1"/>
                </a:solidFill>
              </a:rPr>
              <a:t>이력관리 </a:t>
            </a:r>
          </a:p>
        </p:txBody>
      </p:sp>
      <p:graphicFrame>
        <p:nvGraphicFramePr>
          <p:cNvPr id="268386" name="Group 98"/>
          <p:cNvGraphicFramePr>
            <a:graphicFrameLocks noGrp="1"/>
          </p:cNvGraphicFramePr>
          <p:nvPr/>
        </p:nvGraphicFramePr>
        <p:xfrm>
          <a:off x="457200" y="838200"/>
          <a:ext cx="9144000" cy="5349876"/>
        </p:xfrm>
        <a:graphic>
          <a:graphicData uri="http://schemas.openxmlformats.org/drawingml/2006/table">
            <a:tbl>
              <a:tblPr/>
              <a:tblGrid>
                <a:gridCol w="1524000"/>
                <a:gridCol w="76200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이력관리의 대상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변경내역을 감시할 필요가 있는가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시간의 경과에 따라 데이터가 변할 수 있는가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시간의 경과에 따라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Relationship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이 변할 수 있는가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과거의 데이터를 조회할 필요가 있는가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前 버젼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(version)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을 보관할 필요가 있는가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이력관리의 유형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변경이력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변경이전과 변경이후의 데이터를 관리 예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주문변경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계약변경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발생이력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시간 순으로 데이터가 발생 예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요금청구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급여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진행이력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: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업무의 진행에 따라 변하는 상태를 관리 예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)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공사진행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접수진행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8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이력관리의 방법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이력을 관리하는 기준은 업무의 시작과 끝을 가지고 판단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변화가 없는 경우에 데이터를 생성해서는 안 된다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향후에 분석을 해야 하는 정보인지를 파악에 이력관리에 추가한다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이력의 유형에 따라 최종 시점의 데이터를 마스터 테이블에 가져야 할 경우를 고려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 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 총금액을 마스터 테이블에 저장하는 경우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최종 데이터의 종료일자의 지정은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9999-12-31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으로 한다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2.2.3 </a:t>
            </a:r>
            <a:r>
              <a:rPr lang="ko-KR" altLang="en-US" sz="1600">
                <a:solidFill>
                  <a:schemeClr val="tx1"/>
                </a:solidFill>
              </a:rPr>
              <a:t>도메인 정의 </a:t>
            </a: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533400" y="914400"/>
            <a:ext cx="868680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도메인 정의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엔터티 내의 속성에 대한 데이터 타입과 크기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,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제약사항을 지정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도메인의 변경이나 속성이 추가되고 변경될 때 일관성 있게 관리</a:t>
            </a: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 도메인의 정의 방법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데이터모델의 모든 속성을 나열한다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두 번째 모든 속성 중에 뒤부터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2~4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정도로 분리해 본다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공통으로 발생하는 접미어를 분리하여 하나로 만든다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분리된 접미어를 비슷한 것끼리 묶어 그룹을 만들어 이름을 부여한다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각 도메인 별로 데이터 타입과 길이를 지정한다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각 엔터티의 속성에 도메인을 할당한다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.</a:t>
            </a:r>
            <a:r>
              <a:rPr lang="en-US" altLang="ko-KR" sz="1800" b="0">
                <a:solidFill>
                  <a:srgbClr val="000000"/>
                </a:solidFill>
                <a:latin typeface="굴림" pitchFamily="50" charset="-127"/>
              </a:rPr>
              <a:t> 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2.2.4 </a:t>
            </a:r>
            <a:r>
              <a:rPr lang="ko-KR" altLang="en-US" sz="1600">
                <a:solidFill>
                  <a:schemeClr val="tx1"/>
                </a:solidFill>
              </a:rPr>
              <a:t>엔터티의 통합 </a:t>
            </a: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457200" y="990600"/>
            <a:ext cx="91440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목적 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종합적 정보의 조회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엔터티 중복성 제거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비슷한 유형의 엔터티의 동일 규칙 적용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모델링의 단순화</a:t>
            </a: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굴림" pitchFamily="50" charset="-127"/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 문제점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업무 확장성의 감소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업무 흐름 파악의 어려움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시스템의 성능 저하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(?) </a:t>
            </a:r>
            <a:r>
              <a:rPr lang="en-US" altLang="ko-KR" sz="1600" b="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경합의 우려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제약사항 정의의 어려움 </a:t>
            </a:r>
            <a:r>
              <a:rPr lang="en-US" altLang="ko-KR" sz="1600" b="0">
                <a:solidFill>
                  <a:srgbClr val="000000"/>
                </a:solidFill>
                <a:latin typeface="Times New Roman"/>
              </a:rPr>
              <a:t>–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 Not Null, Check, Default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체크 조건의 증가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두 개의 엔터티가 다른 키 값으로 통합된 경우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SQL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작성이 복잡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(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배타적 관계의 통합 시 발생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2.2.4 </a:t>
            </a:r>
            <a:r>
              <a:rPr lang="ko-KR" altLang="en-US" sz="1600">
                <a:solidFill>
                  <a:schemeClr val="tx1"/>
                </a:solidFill>
              </a:rPr>
              <a:t>엔터티의 통합 </a:t>
            </a:r>
            <a:r>
              <a:rPr lang="en-US" altLang="ko-KR" sz="1600">
                <a:solidFill>
                  <a:schemeClr val="tx1"/>
                </a:solidFill>
              </a:rPr>
              <a:t>-  </a:t>
            </a:r>
            <a:r>
              <a:rPr lang="ko-KR" altLang="en-US" sz="1600">
                <a:solidFill>
                  <a:schemeClr val="tx1"/>
                </a:solidFill>
              </a:rPr>
              <a:t>예시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457200" y="990600"/>
            <a:ext cx="9144000" cy="348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키가 동일한 엔터티의 통합</a:t>
            </a:r>
            <a:r>
              <a:rPr lang="en-US" altLang="ko-KR" sz="1800" b="0">
                <a:solidFill>
                  <a:srgbClr val="000000"/>
                </a:solidFill>
              </a:rPr>
              <a:t>. </a:t>
            </a:r>
            <a:endParaRPr lang="en-US" altLang="ko-KR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예</a:t>
            </a:r>
            <a:r>
              <a:rPr lang="en-US" altLang="ko-KR" sz="1600" b="0">
                <a:solidFill>
                  <a:srgbClr val="000000"/>
                </a:solidFill>
              </a:rPr>
              <a:t>) </a:t>
            </a:r>
            <a:r>
              <a:rPr lang="ko-KR" altLang="en-US" sz="1600" b="0">
                <a:solidFill>
                  <a:srgbClr val="000000"/>
                </a:solidFill>
              </a:rPr>
              <a:t>등록자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접수자 </a:t>
            </a:r>
            <a:r>
              <a:rPr lang="en-US" altLang="ko-KR" sz="1600" b="0">
                <a:solidFill>
                  <a:srgbClr val="000000"/>
                </a:solidFill>
              </a:rPr>
              <a:t>-&gt;</a:t>
            </a:r>
            <a:r>
              <a:rPr lang="ko-KR" altLang="en-US" sz="1600" b="0">
                <a:solidFill>
                  <a:srgbClr val="000000"/>
                </a:solidFill>
              </a:rPr>
              <a:t>등록자</a:t>
            </a: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부동산소유자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부동산전세자 </a:t>
            </a:r>
            <a:r>
              <a:rPr lang="en-US" altLang="ko-KR" sz="1600" b="0">
                <a:solidFill>
                  <a:srgbClr val="000000"/>
                </a:solidFill>
              </a:rPr>
              <a:t>-&gt;</a:t>
            </a:r>
            <a:r>
              <a:rPr lang="ko-KR" altLang="en-US" sz="1600" b="0">
                <a:solidFill>
                  <a:srgbClr val="000000"/>
                </a:solidFill>
              </a:rPr>
              <a:t>부동산 관계자</a:t>
            </a: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키 값이 유사한 엔터티의 통합</a:t>
            </a:r>
            <a:endParaRPr lang="ko-KR" altLang="en-US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예</a:t>
            </a:r>
            <a:r>
              <a:rPr lang="en-US" altLang="ko-KR" sz="1600" b="0">
                <a:solidFill>
                  <a:srgbClr val="000000"/>
                </a:solidFill>
              </a:rPr>
              <a:t>) </a:t>
            </a:r>
            <a:r>
              <a:rPr lang="ko-KR" altLang="en-US" sz="1600" b="0">
                <a:solidFill>
                  <a:srgbClr val="000000"/>
                </a:solidFill>
              </a:rPr>
              <a:t>특별고객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할인대상고객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고객 </a:t>
            </a:r>
            <a:r>
              <a:rPr lang="en-US" altLang="ko-KR" sz="1600" b="0">
                <a:solidFill>
                  <a:srgbClr val="000000"/>
                </a:solidFill>
              </a:rPr>
              <a:t>-&gt; </a:t>
            </a:r>
            <a:r>
              <a:rPr lang="ko-KR" altLang="en-US" sz="1600" b="0">
                <a:solidFill>
                  <a:srgbClr val="000000"/>
                </a:solidFill>
              </a:rPr>
              <a:t>고객</a:t>
            </a: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키 값과 도메인</a:t>
            </a:r>
            <a:r>
              <a:rPr lang="en-US" altLang="ko-KR" sz="1800" b="0">
                <a:solidFill>
                  <a:srgbClr val="000000"/>
                </a:solidFill>
              </a:rPr>
              <a:t>, </a:t>
            </a:r>
            <a:r>
              <a:rPr lang="ko-KR" altLang="en-US" sz="1800" b="0">
                <a:solidFill>
                  <a:srgbClr val="000000"/>
                </a:solidFill>
              </a:rPr>
              <a:t>속성이 유사한 엔터티의 통합</a:t>
            </a:r>
            <a:endParaRPr lang="ko-KR" altLang="en-US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spcBef>
                <a:spcPct val="5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예</a:t>
            </a:r>
            <a:r>
              <a:rPr lang="en-US" altLang="ko-KR" sz="1600" b="0">
                <a:solidFill>
                  <a:srgbClr val="000000"/>
                </a:solidFill>
              </a:rPr>
              <a:t>) </a:t>
            </a:r>
            <a:r>
              <a:rPr lang="ko-KR" altLang="en-US" sz="1600" b="0">
                <a:solidFill>
                  <a:srgbClr val="000000"/>
                </a:solidFill>
              </a:rPr>
              <a:t>작업요청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작업완료 </a:t>
            </a:r>
            <a:r>
              <a:rPr lang="en-US" altLang="ko-KR" sz="1600" b="0">
                <a:solidFill>
                  <a:srgbClr val="000000"/>
                </a:solidFill>
              </a:rPr>
              <a:t>-&gt; </a:t>
            </a:r>
            <a:r>
              <a:rPr lang="ko-KR" altLang="en-US" sz="1600" b="0">
                <a:solidFill>
                  <a:srgbClr val="000000"/>
                </a:solidFill>
              </a:rPr>
              <a:t>작업관리</a:t>
            </a: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 엔터티에 대한 정확한 정의가 불명확함에 따라 발생한 엔터티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관계 엔터티나 </a:t>
            </a:r>
            <a:r>
              <a:rPr lang="en-US" altLang="ko-KR" sz="1800" b="0">
                <a:solidFill>
                  <a:srgbClr val="000000"/>
                </a:solidFill>
              </a:rPr>
              <a:t>Sub Type</a:t>
            </a:r>
            <a:r>
              <a:rPr lang="ko-KR" altLang="en-US" sz="1800" b="0">
                <a:solidFill>
                  <a:srgbClr val="000000"/>
                </a:solidFill>
              </a:rPr>
              <a:t>등으로 생성할 수 있다</a:t>
            </a:r>
            <a:r>
              <a:rPr lang="en-US" altLang="ko-KR" sz="1800" b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0325" y="1295400"/>
            <a:ext cx="4886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6" descr="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24125" y="4191000"/>
            <a:ext cx="54006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1371600" y="990600"/>
            <a:ext cx="75596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82800" bIns="82800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ko-KR" sz="18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장점 </a:t>
            </a:r>
            <a:r>
              <a:rPr lang="en-US" altLang="ko-KR" sz="1800" b="0">
                <a:solidFill>
                  <a:srgbClr val="000000"/>
                </a:solidFill>
                <a:latin typeface="굴림" pitchFamily="50" charset="-127"/>
              </a:rPr>
              <a:t>: </a:t>
            </a: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코드 관리를 일원화</a:t>
            </a:r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2.2.4 </a:t>
            </a:r>
            <a:r>
              <a:rPr lang="ko-KR" altLang="en-US" sz="1600">
                <a:solidFill>
                  <a:schemeClr val="tx1"/>
                </a:solidFill>
              </a:rPr>
              <a:t>엔터티의 통합 </a:t>
            </a:r>
            <a:r>
              <a:rPr lang="en-US" altLang="ko-KR" sz="1600">
                <a:solidFill>
                  <a:schemeClr val="tx1"/>
                </a:solidFill>
              </a:rPr>
              <a:t>-  </a:t>
            </a:r>
            <a:r>
              <a:rPr lang="ko-KR" altLang="en-US" sz="1600">
                <a:solidFill>
                  <a:schemeClr val="tx1"/>
                </a:solidFill>
              </a:rPr>
              <a:t>코드의 통합 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371600" y="838200"/>
            <a:ext cx="7559675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82800" bIns="82800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계층구조의 통합 </a:t>
            </a:r>
            <a:r>
              <a:rPr lang="en-US" altLang="ko-KR" sz="1800" b="0">
                <a:solidFill>
                  <a:srgbClr val="000000"/>
                </a:solidFill>
              </a:rPr>
              <a:t>– </a:t>
            </a:r>
            <a:r>
              <a:rPr lang="ko-KR" altLang="en-US" sz="1800" b="0">
                <a:solidFill>
                  <a:srgbClr val="000000"/>
                </a:solidFill>
              </a:rPr>
              <a:t>자기 참조관계로 통합 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ko-KR" altLang="en-US" sz="1800" b="0">
                <a:solidFill>
                  <a:srgbClr val="000000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</a:rPr>
              <a:t>BOM </a:t>
            </a:r>
            <a:r>
              <a:rPr lang="ko-KR" altLang="en-US" sz="1800" b="0">
                <a:solidFill>
                  <a:srgbClr val="000000"/>
                </a:solidFill>
              </a:rPr>
              <a:t>관계</a:t>
            </a:r>
            <a:r>
              <a:rPr lang="en-US" altLang="ko-KR" sz="1800" b="0">
                <a:solidFill>
                  <a:srgbClr val="000000"/>
                </a:solidFill>
              </a:rPr>
              <a:t>- </a:t>
            </a:r>
            <a:r>
              <a:rPr lang="ko-KR" altLang="en-US" sz="1800" b="0">
                <a:solidFill>
                  <a:srgbClr val="000000"/>
                </a:solidFill>
              </a:rPr>
              <a:t>소요량 계산 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641725" y="1981200"/>
          <a:ext cx="1685925" cy="1295400"/>
        </p:xfrm>
        <a:graphic>
          <a:graphicData uri="http://schemas.openxmlformats.org/presentationml/2006/ole">
            <p:oleObj spid="_x0000_s1026" r:id="rId4" imgW="1685714" imgH="1295238" progId="Paint.Picture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2193925" y="3124200"/>
          <a:ext cx="4410075" cy="2771775"/>
        </p:xfrm>
        <a:graphic>
          <a:graphicData uri="http://schemas.openxmlformats.org/presentationml/2006/ole">
            <p:oleObj spid="_x0000_s1027" r:id="rId5" imgW="4409524" imgH="2771429" progId="Paint.Picture">
              <p:embed/>
            </p:oleObj>
          </a:graphicData>
        </a:graphic>
      </p:graphicFrame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2.2.4 </a:t>
            </a:r>
            <a:r>
              <a:rPr lang="ko-KR" altLang="en-US" sz="1600">
                <a:solidFill>
                  <a:schemeClr val="tx1"/>
                </a:solidFill>
              </a:rPr>
              <a:t>엔터티의 통합 </a:t>
            </a:r>
            <a:r>
              <a:rPr lang="en-US" altLang="ko-KR" sz="1600">
                <a:solidFill>
                  <a:schemeClr val="tx1"/>
                </a:solidFill>
              </a:rPr>
              <a:t>-  </a:t>
            </a:r>
            <a:r>
              <a:rPr lang="ko-KR" altLang="en-US" sz="1600">
                <a:solidFill>
                  <a:schemeClr val="tx1"/>
                </a:solidFill>
              </a:rPr>
              <a:t>순환관계의 통합 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8"/>
          <p:cNvSpPr>
            <a:spLocks noChangeArrowheads="1"/>
          </p:cNvSpPr>
          <p:nvPr/>
        </p:nvSpPr>
        <p:spPr bwMode="auto">
          <a:xfrm>
            <a:off x="0" y="0"/>
            <a:ext cx="9906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130300" y="609600"/>
            <a:ext cx="172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eaLnBrk="0" latinLnBrk="0" hangingPunct="0"/>
            <a:r>
              <a:rPr kumimoji="0" lang="ko-KR" altLang="en-US" sz="2800">
                <a:solidFill>
                  <a:schemeClr val="tx1"/>
                </a:solidFill>
                <a:latin typeface="굴림" pitchFamily="50" charset="-127"/>
              </a:rPr>
              <a:t>목   차</a:t>
            </a:r>
            <a:r>
              <a:rPr kumimoji="0" lang="en-US" altLang="ko-KR" sz="2800">
                <a:solidFill>
                  <a:schemeClr val="tx1"/>
                </a:solidFill>
                <a:latin typeface="굴림" pitchFamily="50" charset="-127"/>
              </a:rPr>
              <a:t>(1)</a:t>
            </a:r>
          </a:p>
        </p:txBody>
      </p:sp>
      <p:sp>
        <p:nvSpPr>
          <p:cNvPr id="4100" name="Text Box 13"/>
          <p:cNvSpPr txBox="1">
            <a:spLocks noChangeArrowheads="1"/>
          </p:cNvSpPr>
          <p:nvPr/>
        </p:nvSpPr>
        <p:spPr bwMode="black">
          <a:xfrm>
            <a:off x="1524000" y="1219200"/>
            <a:ext cx="8001000" cy="4505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0800" tIns="50400" rIns="100800" bIns="50400">
            <a:spAutoFit/>
          </a:bodyPr>
          <a:lstStyle/>
          <a:p>
            <a:pPr marL="609600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800">
                <a:solidFill>
                  <a:srgbClr val="000000"/>
                </a:solidFill>
              </a:rPr>
              <a:t>1. </a:t>
            </a:r>
            <a:r>
              <a:rPr lang="ko-KR" altLang="en-US" sz="1800">
                <a:solidFill>
                  <a:srgbClr val="000000"/>
                </a:solidFill>
              </a:rPr>
              <a:t>데이터 모델링의 개요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1.1 </a:t>
            </a:r>
            <a:r>
              <a:rPr lang="ko-KR" altLang="en-US" sz="1600" b="0">
                <a:solidFill>
                  <a:srgbClr val="000000"/>
                </a:solidFill>
              </a:rPr>
              <a:t>데이터모델링의 개요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1.2 </a:t>
            </a:r>
            <a:r>
              <a:rPr lang="ko-KR" altLang="en-US" sz="1600" b="0">
                <a:solidFill>
                  <a:srgbClr val="000000"/>
                </a:solidFill>
              </a:rPr>
              <a:t>데이터모델링의 절차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endParaRPr lang="ko-KR" altLang="en-US" sz="1800" b="0">
              <a:solidFill>
                <a:srgbClr val="000000"/>
              </a:solidFill>
            </a:endParaRPr>
          </a:p>
          <a:p>
            <a:pPr marL="609600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800">
                <a:solidFill>
                  <a:srgbClr val="000000"/>
                </a:solidFill>
              </a:rPr>
              <a:t>2. </a:t>
            </a:r>
            <a:r>
              <a:rPr lang="ko-KR" altLang="en-US" sz="1800">
                <a:solidFill>
                  <a:srgbClr val="000000"/>
                </a:solidFill>
              </a:rPr>
              <a:t>데이터 모델링 방법론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2.1 </a:t>
            </a:r>
            <a:r>
              <a:rPr lang="ko-KR" altLang="en-US" sz="1600" b="0">
                <a:solidFill>
                  <a:srgbClr val="000000"/>
                </a:solidFill>
              </a:rPr>
              <a:t>개념 데이터 모델링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2.1.1 </a:t>
            </a:r>
            <a:r>
              <a:rPr lang="ko-KR" altLang="en-US" sz="1400" b="0">
                <a:solidFill>
                  <a:srgbClr val="000000"/>
                </a:solidFill>
              </a:rPr>
              <a:t>엔터티의 정의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2.1.2 </a:t>
            </a:r>
            <a:r>
              <a:rPr lang="ko-KR" altLang="en-US" sz="1400" b="0">
                <a:solidFill>
                  <a:srgbClr val="000000"/>
                </a:solidFill>
              </a:rPr>
              <a:t>관계의 정의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2.1.3 </a:t>
            </a:r>
            <a:r>
              <a:rPr lang="ko-KR" altLang="en-US" sz="1400" b="0">
                <a:solidFill>
                  <a:srgbClr val="000000"/>
                </a:solidFill>
              </a:rPr>
              <a:t>식별자의 정의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2.1.4 </a:t>
            </a:r>
            <a:r>
              <a:rPr lang="ko-KR" altLang="en-US" sz="1400" b="0">
                <a:solidFill>
                  <a:srgbClr val="000000"/>
                </a:solidFill>
              </a:rPr>
              <a:t>개념 </a:t>
            </a:r>
            <a:r>
              <a:rPr lang="en-US" altLang="ko-KR" sz="1400" b="0">
                <a:solidFill>
                  <a:srgbClr val="000000"/>
                </a:solidFill>
              </a:rPr>
              <a:t>ERD</a:t>
            </a:r>
            <a:r>
              <a:rPr lang="ko-KR" altLang="en-US" sz="1400" b="0">
                <a:solidFill>
                  <a:srgbClr val="000000"/>
                </a:solidFill>
              </a:rPr>
              <a:t>의 작성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2.2 </a:t>
            </a:r>
            <a:r>
              <a:rPr lang="ko-KR" altLang="en-US" sz="1600" b="0">
                <a:solidFill>
                  <a:srgbClr val="000000"/>
                </a:solidFill>
              </a:rPr>
              <a:t>논리 데이터 설계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2.2.1 </a:t>
            </a:r>
            <a:r>
              <a:rPr lang="ko-KR" altLang="en-US" sz="1400" b="0">
                <a:solidFill>
                  <a:srgbClr val="000000"/>
                </a:solidFill>
              </a:rPr>
              <a:t>엔터티</a:t>
            </a:r>
            <a:r>
              <a:rPr lang="ko-KR" altLang="en-US" sz="1400" b="0">
                <a:solidFill>
                  <a:schemeClr val="tx1"/>
                </a:solidFill>
              </a:rPr>
              <a:t>의  속성 정의</a:t>
            </a:r>
          </a:p>
          <a:p>
            <a:pPr marL="1752600" lvl="2" indent="-609600" algn="l" defTabSz="762000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None/>
            </a:pPr>
            <a:r>
              <a:rPr lang="en-US" altLang="ko-KR" sz="1400" b="0">
                <a:solidFill>
                  <a:schemeClr val="tx1"/>
                </a:solidFill>
              </a:rPr>
              <a:t>2.2.2 </a:t>
            </a:r>
            <a:r>
              <a:rPr lang="ko-KR" altLang="en-US" sz="1400" b="0">
                <a:solidFill>
                  <a:schemeClr val="tx1"/>
                </a:solidFill>
              </a:rPr>
              <a:t>데이터 모델의 상세화 </a:t>
            </a:r>
          </a:p>
          <a:p>
            <a:pPr marL="1752600" lvl="2" indent="-609600" algn="l" defTabSz="762000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None/>
            </a:pPr>
            <a:r>
              <a:rPr lang="en-US" altLang="ko-KR" sz="1400" b="0">
                <a:solidFill>
                  <a:schemeClr val="tx1"/>
                </a:solidFill>
              </a:rPr>
              <a:t>2.2.3 </a:t>
            </a:r>
            <a:r>
              <a:rPr lang="ko-KR" altLang="en-US" sz="1400" b="0">
                <a:solidFill>
                  <a:schemeClr val="tx1"/>
                </a:solidFill>
              </a:rPr>
              <a:t>도메인 정의</a:t>
            </a:r>
          </a:p>
          <a:p>
            <a:pPr marL="1752600" lvl="2" indent="-609600" algn="l" defTabSz="762000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None/>
            </a:pPr>
            <a:r>
              <a:rPr lang="en-US" altLang="ko-KR" sz="1400" b="0">
                <a:solidFill>
                  <a:schemeClr val="tx1"/>
                </a:solidFill>
              </a:rPr>
              <a:t>2.2.4 </a:t>
            </a:r>
            <a:r>
              <a:rPr lang="ko-KR" altLang="en-US" sz="1400" b="0">
                <a:solidFill>
                  <a:schemeClr val="tx1"/>
                </a:solidFill>
              </a:rPr>
              <a:t>엔터티의 통합</a:t>
            </a:r>
          </a:p>
          <a:p>
            <a:pPr marL="1752600" lvl="2" indent="-609600" algn="l" defTabSz="762000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None/>
            </a:pPr>
            <a:r>
              <a:rPr lang="en-US" altLang="ko-KR" sz="1400" b="0">
                <a:solidFill>
                  <a:schemeClr val="tx1"/>
                </a:solidFill>
              </a:rPr>
              <a:t>2.2.5 </a:t>
            </a:r>
            <a:r>
              <a:rPr lang="ko-KR" altLang="en-US" sz="1400" b="0">
                <a:solidFill>
                  <a:schemeClr val="tx1"/>
                </a:solidFill>
              </a:rPr>
              <a:t>데이터 모델의 검증</a:t>
            </a:r>
            <a:endParaRPr lang="ko-KR" altLang="en-US" sz="1800">
              <a:solidFill>
                <a:schemeClr val="tx1"/>
              </a:solidFill>
            </a:endParaRPr>
          </a:p>
        </p:txBody>
      </p:sp>
      <p:sp>
        <p:nvSpPr>
          <p:cNvPr id="4101" name="Line 20"/>
          <p:cNvSpPr>
            <a:spLocks noChangeShapeType="1"/>
          </p:cNvSpPr>
          <p:nvPr/>
        </p:nvSpPr>
        <p:spPr bwMode="auto">
          <a:xfrm>
            <a:off x="0" y="1181100"/>
            <a:ext cx="3581400" cy="0"/>
          </a:xfrm>
          <a:prstGeom prst="line">
            <a:avLst/>
          </a:prstGeom>
          <a:noFill/>
          <a:ln w="5715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2.2.4 </a:t>
            </a:r>
            <a:r>
              <a:rPr lang="ko-KR" altLang="en-US" sz="1600">
                <a:solidFill>
                  <a:schemeClr val="tx1"/>
                </a:solidFill>
              </a:rPr>
              <a:t>엔터티의 통합 </a:t>
            </a:r>
            <a:r>
              <a:rPr lang="en-US" altLang="ko-KR" sz="1600">
                <a:solidFill>
                  <a:schemeClr val="tx1"/>
                </a:solidFill>
              </a:rPr>
              <a:t>-  Subtype</a:t>
            </a:r>
            <a:r>
              <a:rPr lang="ko-KR" altLang="en-US" sz="1600">
                <a:solidFill>
                  <a:schemeClr val="tx1"/>
                </a:solidFill>
              </a:rPr>
              <a:t>의 통합</a:t>
            </a:r>
            <a:r>
              <a:rPr lang="en-US" altLang="ko-KR" sz="1600">
                <a:solidFill>
                  <a:schemeClr val="tx1"/>
                </a:solidFill>
              </a:rPr>
              <a:t>(1)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graphicFrame>
        <p:nvGraphicFramePr>
          <p:cNvPr id="264196" name="Group 4"/>
          <p:cNvGraphicFramePr>
            <a:graphicFrameLocks noGrp="1"/>
          </p:cNvGraphicFramePr>
          <p:nvPr/>
        </p:nvGraphicFramePr>
        <p:xfrm>
          <a:off x="381000" y="990600"/>
          <a:ext cx="9144000" cy="4724401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하나의 테이블로 통합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여러 개의 테이블로 통합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을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SUPER-TYPE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에 통합하여 하나의 테이블로 만든다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이 통합된 테이블에는 모든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데이터를 포함해야 한다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주로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에 적은 양의 속성이나 관계를 가진 경우에 적용된다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SUPER-TYPE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으로 테이블 명칭 부여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을 구분할 수 있도록  컬럼 추가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SUPER-TYPE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속성을 컬럼 명으로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속성을 컬럼 명으로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SUPER-TYPE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관계를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FK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로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관계를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FK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로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각각의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마다 하나의 테이블로 만든다 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분할된 테이블에는 해당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데이터만 포함해야 한다 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주로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에 많은 양의 속성이나 관계를 가진 경우에 적용된다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마다 테이블 명칭 부여 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속성을 컬럼 명으로 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테이블마다 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SUPER-TYPE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속성을 컬럼으로 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마다 해당되는 관계들을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FK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로 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테이블마다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SUPER-TYPE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관계를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FK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로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2.2.4 </a:t>
            </a:r>
            <a:r>
              <a:rPr lang="ko-KR" altLang="en-US" sz="1600">
                <a:solidFill>
                  <a:schemeClr val="tx1"/>
                </a:solidFill>
              </a:rPr>
              <a:t>엔터티의 통합 </a:t>
            </a:r>
            <a:r>
              <a:rPr lang="en-US" altLang="ko-KR" sz="1600">
                <a:solidFill>
                  <a:schemeClr val="tx1"/>
                </a:solidFill>
              </a:rPr>
              <a:t>-  Subtype</a:t>
            </a:r>
            <a:r>
              <a:rPr lang="ko-KR" altLang="en-US" sz="1600">
                <a:solidFill>
                  <a:schemeClr val="tx1"/>
                </a:solidFill>
              </a:rPr>
              <a:t>의 통합</a:t>
            </a:r>
            <a:r>
              <a:rPr lang="en-US" altLang="ko-KR" sz="1600">
                <a:solidFill>
                  <a:schemeClr val="tx1"/>
                </a:solidFill>
              </a:rPr>
              <a:t>(2) 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graphicFrame>
        <p:nvGraphicFramePr>
          <p:cNvPr id="262188" name="Group 44"/>
          <p:cNvGraphicFramePr>
            <a:graphicFrameLocks noGrp="1"/>
          </p:cNvGraphicFramePr>
          <p:nvPr/>
        </p:nvGraphicFramePr>
        <p:xfrm>
          <a:off x="381000" y="990600"/>
          <a:ext cx="9144000" cy="4724401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하나의 테이블로 통합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여러 개의 테이블로 통합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장점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데이터 액세스가 보다 간편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VIEW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를 활용하여 각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만을 액세스하거나 수정 가능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수행속도가 좋아지는 경우가 많다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구분 없는 임의 집합의 가공이 용이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다수의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을 통합한 경우 조인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(JOIN)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감소효과가 크다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복잡한 처리를 하나의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SQL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로 통합하기가 용이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단점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특정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NOT NULL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제한 불가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테이블의 컬럼 수가 증가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테이블의 블록 수가 증가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처리 시마다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의 구분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(TYPE)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이 필요해 지는 경우가 많다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인덱스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(INDEX)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크기가 증가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장점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각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속성들의 선택사양 명확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처리 시마다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유형구분이 불필요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전체 테이블 스캔 시 유리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단위 테이블의 크기가 감소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단점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전체적인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혹은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SUB-TYPE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구분 없이 데이터를 처리하는 경우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UNION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이 발생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처리속도가 감소하는 경우가 많다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트랜잭션 처리 시 여러 테이블을 처리하는 경우가 빈번해 진다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복잡한 처리의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SQL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통합이 어려워 진다     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부분범위 처리가 불가능해 질 수 있다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여러 테이블을 합친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VIEW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는 조회만 가능하다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457200" marR="0" lvl="1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UID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유지관리가 어렵다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2.2.4 </a:t>
            </a:r>
            <a:r>
              <a:rPr lang="ko-KR" altLang="en-US" sz="1600">
                <a:solidFill>
                  <a:schemeClr val="tx1"/>
                </a:solidFill>
              </a:rPr>
              <a:t>엔터티의 통합 </a:t>
            </a:r>
            <a:r>
              <a:rPr lang="en-US" altLang="ko-KR" sz="1600">
                <a:solidFill>
                  <a:schemeClr val="tx1"/>
                </a:solidFill>
              </a:rPr>
              <a:t>-  </a:t>
            </a:r>
            <a:r>
              <a:rPr lang="ko-KR" altLang="en-US" sz="1600">
                <a:solidFill>
                  <a:schemeClr val="tx1"/>
                </a:solidFill>
              </a:rPr>
              <a:t>배타적 관계의  통합 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sp>
        <p:nvSpPr>
          <p:cNvPr id="23556" name="Rectangle 15"/>
          <p:cNvSpPr>
            <a:spLocks noChangeArrowheads="1"/>
          </p:cNvSpPr>
          <p:nvPr/>
        </p:nvSpPr>
        <p:spPr bwMode="auto">
          <a:xfrm>
            <a:off x="685800" y="990600"/>
            <a:ext cx="82296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상호 배타적으로 발생하는 경우의 처리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둘 중에 하나는 항상 </a:t>
            </a:r>
            <a:r>
              <a:rPr lang="en-US" altLang="ko-KR" sz="1800" b="0">
                <a:solidFill>
                  <a:srgbClr val="000000"/>
                </a:solidFill>
              </a:rPr>
              <a:t>Null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양쪽의 데이터 타입은 일치 해야 함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</a:rPr>
              <a:t>Erwin</a:t>
            </a:r>
            <a:r>
              <a:rPr lang="ko-KR" altLang="en-US" sz="1800" b="0">
                <a:solidFill>
                  <a:srgbClr val="000000"/>
                </a:solidFill>
              </a:rPr>
              <a:t>에서 배타적 관계를 </a:t>
            </a:r>
            <a:r>
              <a:rPr lang="en-US" altLang="ko-KR" sz="1800" b="0">
                <a:solidFill>
                  <a:srgbClr val="000000"/>
                </a:solidFill>
              </a:rPr>
              <a:t>Role</a:t>
            </a:r>
            <a:r>
              <a:rPr lang="ko-KR" altLang="en-US" sz="1800" b="0">
                <a:solidFill>
                  <a:srgbClr val="000000"/>
                </a:solidFill>
              </a:rPr>
              <a:t>로 처리할 수 있음 </a:t>
            </a:r>
          </a:p>
        </p:txBody>
      </p:sp>
      <p:pic>
        <p:nvPicPr>
          <p:cNvPr id="23557" name="Picture 16" descr="D:\기술문서\Oracle\Modeling\방법론작성200303\8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00400"/>
            <a:ext cx="53054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2.2.5 </a:t>
            </a:r>
            <a:r>
              <a:rPr lang="ko-KR" altLang="en-US" sz="1600">
                <a:solidFill>
                  <a:srgbClr val="000000"/>
                </a:solidFill>
              </a:rPr>
              <a:t>데이터 모델의 검증</a:t>
            </a:r>
            <a:r>
              <a:rPr lang="ko-KR" altLang="en-US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4800" y="9906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Crud Matrix</a:t>
            </a:r>
            <a:r>
              <a:rPr lang="ko-KR" altLang="en-US" sz="1800" b="0">
                <a:solidFill>
                  <a:srgbClr val="000000"/>
                </a:solidFill>
              </a:rPr>
              <a:t>를 통한 상관 모델링</a:t>
            </a:r>
          </a:p>
        </p:txBody>
      </p:sp>
      <p:graphicFrame>
        <p:nvGraphicFramePr>
          <p:cNvPr id="270502" name="Group 166"/>
          <p:cNvGraphicFramePr>
            <a:graphicFrameLocks noGrp="1"/>
          </p:cNvGraphicFramePr>
          <p:nvPr/>
        </p:nvGraphicFramePr>
        <p:xfrm>
          <a:off x="381000" y="1524000"/>
          <a:ext cx="9067800" cy="3981453"/>
        </p:xfrm>
        <a:graphic>
          <a:graphicData uri="http://schemas.openxmlformats.org/drawingml/2006/table">
            <a:tbl>
              <a:tblPr/>
              <a:tblGrid>
                <a:gridCol w="2070100"/>
                <a:gridCol w="2544763"/>
                <a:gridCol w="2227262"/>
                <a:gridCol w="2225675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발생경우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프로세스 모델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데이터 모델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모든 엔터티의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CRUD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가 한번 이상 존재하는가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프로세스의 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엔터티의 삭제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필요 없는 엔터티이거나 프로세스의 부재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모든 엔터티의 ‘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C’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가 한번 이상 존재하는가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생성 프로세스 추가한다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엔터티의 생성 프로세스가 없는 경우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모든 엔터티의 ‘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R’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가 한번 이상 존재하는가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활용 프로세스의 추가한다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불필요한 엔터티 인지를 고려한다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생성 후 활용하지 않는 경우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모든 단위 프로세스는 하나 이상의 엔터티가 존재하는가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ko-K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엔터티의 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 도출을 하지 못한 경우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두 개 이상의 프로세스가 하나의 엔터티를 생성하는가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ko-K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ko-KR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배타적 관계에서 발생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엔터티의 통합을 고려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2.2.5 </a:t>
            </a:r>
            <a:r>
              <a:rPr lang="ko-KR" altLang="en-US" sz="1600">
                <a:solidFill>
                  <a:srgbClr val="000000"/>
                </a:solidFill>
              </a:rPr>
              <a:t>데이터 모델의 검증 </a:t>
            </a:r>
            <a:r>
              <a:rPr lang="en-US" altLang="ko-KR" sz="1600">
                <a:solidFill>
                  <a:srgbClr val="000000"/>
                </a:solidFill>
              </a:rPr>
              <a:t>– </a:t>
            </a:r>
            <a:r>
              <a:rPr lang="ko-KR" altLang="en-US" sz="1600">
                <a:solidFill>
                  <a:srgbClr val="000000"/>
                </a:solidFill>
              </a:rPr>
              <a:t>엔터티의 검토</a:t>
            </a:r>
            <a:r>
              <a:rPr lang="ko-KR" altLang="en-US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graphicFrame>
        <p:nvGraphicFramePr>
          <p:cNvPr id="272510" name="Group 126"/>
          <p:cNvGraphicFramePr>
            <a:graphicFrameLocks noGrp="1"/>
          </p:cNvGraphicFramePr>
          <p:nvPr/>
        </p:nvGraphicFramePr>
        <p:xfrm>
          <a:off x="381000" y="914400"/>
          <a:ext cx="9144000" cy="5538344"/>
        </p:xfrm>
        <a:graphic>
          <a:graphicData uri="http://schemas.openxmlformats.org/drawingml/2006/table">
            <a:tbl>
              <a:tblPr/>
              <a:tblGrid>
                <a:gridCol w="3760788"/>
                <a:gridCol w="5383212"/>
              </a:tblGrid>
              <a:tr h="246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검토 내역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를 통해 업무적으로 발생하는 자료의 유일성을 보장하는가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유일성을 보장하지 않는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산정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필요 이상의 항목에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를 선정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선정된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는 효율성을 가지는가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선정된 속성이 업무의 대표성을 가지는지를 파악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유일한 속성이 무조건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는 아니다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최소의 속성으로 유일성을 보장하는가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유일성을 보장하기 위해 최대의 항목의 조합으로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를 선정하는 경우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(Identify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와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Non Identify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정확한 설정이 필요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자료 발생유형이 유사한 엔터티는 통합되었는가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장표단위의 엔터티 생성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집약도가 큰 여러 개의 통계 엔터티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부서별매출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제품별 매출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분기별 매출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-&gt;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부서별 제품별 매출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병합 또는 분리되어야 할 엔터티는 존재하는가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연속적인 업무절차가 갖는 엔터티의 병합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추가적으로 도출되었거나 불필요한 엔터티는 없는가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단위 시스템간의 중복적인 엔터티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정규화가 되지 않은 엔터티는 없는가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업무분석의 미흡으로 발생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공통 엔터티의 경우 자료의 원천 엔터티가 추적 가능한가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자료 원천 구분자의 부재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순서는 적절히 정의 되었는가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사용하는 않는 컬럼을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첫번째 항목을 선정하는 경우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구분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Flag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와 같은 속성이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첫번째 항목으로 선정하는 경우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단위 프로세스들의 액세스 접근 경로를 고려하지 않는 경우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날짜와 같은 범위 질의 속성이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첫번째 항목으로 선정되는 경우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26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2.2.5 </a:t>
            </a:r>
            <a:r>
              <a:rPr lang="ko-KR" altLang="en-US" sz="1600">
                <a:solidFill>
                  <a:srgbClr val="000000"/>
                </a:solidFill>
              </a:rPr>
              <a:t>데이터 모델의 검증 </a:t>
            </a:r>
            <a:r>
              <a:rPr lang="en-US" altLang="ko-KR" sz="1600">
                <a:solidFill>
                  <a:srgbClr val="000000"/>
                </a:solidFill>
              </a:rPr>
              <a:t>– </a:t>
            </a:r>
            <a:r>
              <a:rPr lang="ko-KR" altLang="en-US" sz="1600">
                <a:solidFill>
                  <a:srgbClr val="000000"/>
                </a:solidFill>
              </a:rPr>
              <a:t>속성의 검토</a:t>
            </a:r>
            <a:r>
              <a:rPr lang="ko-KR" altLang="en-US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627" name="Text Box 1027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graphicFrame>
        <p:nvGraphicFramePr>
          <p:cNvPr id="274479" name="Group 1071"/>
          <p:cNvGraphicFramePr>
            <a:graphicFrameLocks noGrp="1"/>
          </p:cNvGraphicFramePr>
          <p:nvPr/>
        </p:nvGraphicFramePr>
        <p:xfrm>
          <a:off x="381000" y="914400"/>
          <a:ext cx="9144000" cy="5334001"/>
        </p:xfrm>
        <a:graphic>
          <a:graphicData uri="http://schemas.openxmlformats.org/drawingml/2006/table">
            <a:tbl>
              <a:tblPr/>
              <a:tblGrid>
                <a:gridCol w="3760788"/>
                <a:gridCol w="5383212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검토 내역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반정규화된 속성은 식별되는가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반정규화된 속성이 실제로는 다른 속성이나 이름만 같은 속성이 공존함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명칭이 같은 속성의 타입과 크기는 동일한가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크기의 불일치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타입의 불일치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내부적인 속성을 가지는 속성은 존재하는가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병합된 속성만 관리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50" charset="-127"/>
                        </a:rPr>
                        <a:t>–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속성의 함수 사용이 빈번히 발생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병합되어야 할 속성은 존재하지 않는가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날짜와 같은 범위 질의 속성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전후 레코드 간 영향을 미칠 수 있는 속성은 없는가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중간 데이터가 변경 가능한 이력 엔터티에서 현재 데이터까지의 누적정보를 관리하는 속성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감사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통계 등을 고려하여 속성이 정의 되었는가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코드화할 수 있는나 텍스트로 정의된 속성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2.2.5 </a:t>
            </a:r>
            <a:r>
              <a:rPr lang="ko-KR" altLang="en-US" sz="1600">
                <a:solidFill>
                  <a:srgbClr val="000000"/>
                </a:solidFill>
              </a:rPr>
              <a:t>데이터 모델의 검증 </a:t>
            </a:r>
            <a:r>
              <a:rPr lang="en-US" altLang="ko-KR" sz="1600">
                <a:solidFill>
                  <a:srgbClr val="000000"/>
                </a:solidFill>
              </a:rPr>
              <a:t>– </a:t>
            </a:r>
            <a:r>
              <a:rPr lang="ko-KR" altLang="en-US" sz="1600">
                <a:solidFill>
                  <a:srgbClr val="000000"/>
                </a:solidFill>
              </a:rPr>
              <a:t>관계의 검토</a:t>
            </a:r>
            <a:r>
              <a:rPr lang="ko-KR" altLang="en-US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2.2 </a:t>
            </a:r>
            <a:r>
              <a:rPr lang="ko-KR" altLang="en-US" sz="1800">
                <a:solidFill>
                  <a:srgbClr val="000000"/>
                </a:solidFill>
              </a:rPr>
              <a:t>논리 데이터 설계</a:t>
            </a:r>
          </a:p>
        </p:txBody>
      </p:sp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381000" y="914400"/>
          <a:ext cx="9144000" cy="5257801"/>
        </p:xfrm>
        <a:graphic>
          <a:graphicData uri="http://schemas.openxmlformats.org/drawingml/2006/table">
            <a:tbl>
              <a:tblPr/>
              <a:tblGrid>
                <a:gridCol w="3760788"/>
                <a:gridCol w="5383212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검토 내역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 간의 관계가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M:N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 속성은 없는가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M:N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관계를 가지는 엔터티에 대해 새로운 부모 엔터티를 생성하여 관계를 연결해 주는 경우①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두 엔터티 중의 하나의 관계를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All or nothing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으로 하여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1:N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관계를 정의하는 경우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굴림" pitchFamily="50" charset="-127"/>
                        </a:rPr>
                        <a:t>–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업무의 재정의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M:N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관계를 갖는 엔터티 타입에 대해 새로운 자식 엔터티를 생성하여 관계를 연결해 주는 경우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 간의 관계는 업무적 흐름과 규약이 일치하는가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Mandatory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와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Optional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의 잘못된 지정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FK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가 속성 생성시점이 자신의 레코드 생성시점과 다른 경우②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업무적 흐름에 비추어 미 도출된 관계는 없는가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업무가 명확하지 않아 엔터티만 도출하고 관계를 정의하지 않는 경우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단위 시스템간의 업무적 연계가 정의되지 않은 경우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관계에 대한 표현은 적절한 수준으로 이루어졌는가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통계와 코드 엔터티간의 관계연결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Primary key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를 상속 받은 엔터티와 조상 엔터티와의 관계 연결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2.3 </a:t>
            </a:r>
            <a:r>
              <a:rPr lang="ko-KR" altLang="en-US" sz="1600">
                <a:solidFill>
                  <a:srgbClr val="000000"/>
                </a:solidFill>
              </a:rPr>
              <a:t>물리 데이터 모델의 절차</a:t>
            </a:r>
            <a:r>
              <a:rPr lang="ko-KR" altLang="en-US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  </a:t>
            </a:r>
            <a:r>
              <a:rPr lang="ko-KR" altLang="en-US" sz="1800">
                <a:solidFill>
                  <a:srgbClr val="000000"/>
                </a:solidFill>
              </a:rPr>
              <a:t>데이터 모델링 방법론</a:t>
            </a:r>
          </a:p>
        </p:txBody>
      </p:sp>
      <p:sp>
        <p:nvSpPr>
          <p:cNvPr id="28676" name="Rectangle 29"/>
          <p:cNvSpPr>
            <a:spLocks noChangeArrowheads="1"/>
          </p:cNvSpPr>
          <p:nvPr/>
        </p:nvSpPr>
        <p:spPr bwMode="auto">
          <a:xfrm>
            <a:off x="3657600" y="1066800"/>
            <a:ext cx="33528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ko-KR" altLang="en-US" sz="1200"/>
              <a:t>객체의 생성</a:t>
            </a:r>
          </a:p>
        </p:txBody>
      </p:sp>
      <p:sp>
        <p:nvSpPr>
          <p:cNvPr id="28677" name="Rectangle 36"/>
          <p:cNvSpPr>
            <a:spLocks noChangeArrowheads="1"/>
          </p:cNvSpPr>
          <p:nvPr/>
        </p:nvSpPr>
        <p:spPr bwMode="auto">
          <a:xfrm>
            <a:off x="457200" y="1066800"/>
            <a:ext cx="26670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ko-KR" altLang="en-US" sz="1200"/>
              <a:t>물리설계의 준비자료</a:t>
            </a:r>
          </a:p>
        </p:txBody>
      </p:sp>
      <p:cxnSp>
        <p:nvCxnSpPr>
          <p:cNvPr id="28678" name="AutoShape 37"/>
          <p:cNvCxnSpPr>
            <a:cxnSpLocks noChangeShapeType="1"/>
            <a:stCxn id="28677" idx="3"/>
            <a:endCxn id="28676" idx="1"/>
          </p:cNvCxnSpPr>
          <p:nvPr/>
        </p:nvCxnSpPr>
        <p:spPr bwMode="auto">
          <a:xfrm>
            <a:off x="3124200" y="3657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679" name="AutoShape 40"/>
          <p:cNvSpPr>
            <a:spLocks noChangeArrowheads="1"/>
          </p:cNvSpPr>
          <p:nvPr/>
        </p:nvSpPr>
        <p:spPr bwMode="auto">
          <a:xfrm>
            <a:off x="5715000" y="1485900"/>
            <a:ext cx="1143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100"/>
              <a:t>컬럼 정의</a:t>
            </a:r>
          </a:p>
        </p:txBody>
      </p:sp>
      <p:sp>
        <p:nvSpPr>
          <p:cNvPr id="28680" name="AutoShape 41"/>
          <p:cNvSpPr>
            <a:spLocks noChangeArrowheads="1"/>
          </p:cNvSpPr>
          <p:nvPr/>
        </p:nvSpPr>
        <p:spPr bwMode="auto">
          <a:xfrm>
            <a:off x="5715000" y="1765300"/>
            <a:ext cx="1143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sz="1100"/>
              <a:t>Constraint </a:t>
            </a:r>
            <a:r>
              <a:rPr lang="ko-KR" altLang="en-US" sz="1100"/>
              <a:t>정의</a:t>
            </a:r>
          </a:p>
        </p:txBody>
      </p:sp>
      <p:sp>
        <p:nvSpPr>
          <p:cNvPr id="28681" name="AutoShape 42"/>
          <p:cNvSpPr>
            <a:spLocks noChangeArrowheads="1"/>
          </p:cNvSpPr>
          <p:nvPr/>
        </p:nvSpPr>
        <p:spPr bwMode="auto">
          <a:xfrm>
            <a:off x="5715000" y="2057400"/>
            <a:ext cx="1143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sz="1100"/>
              <a:t>Storage </a:t>
            </a:r>
            <a:r>
              <a:rPr lang="ko-KR" altLang="en-US" sz="1100"/>
              <a:t>설정</a:t>
            </a:r>
          </a:p>
        </p:txBody>
      </p:sp>
      <p:sp>
        <p:nvSpPr>
          <p:cNvPr id="28682" name="AutoShape 43"/>
          <p:cNvSpPr>
            <a:spLocks noChangeArrowheads="1"/>
          </p:cNvSpPr>
          <p:nvPr/>
        </p:nvSpPr>
        <p:spPr bwMode="auto">
          <a:xfrm>
            <a:off x="3810000" y="14478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테이블 설계</a:t>
            </a:r>
          </a:p>
        </p:txBody>
      </p:sp>
      <p:cxnSp>
        <p:nvCxnSpPr>
          <p:cNvPr id="28683" name="AutoShape 44"/>
          <p:cNvCxnSpPr>
            <a:cxnSpLocks noChangeShapeType="1"/>
            <a:stCxn id="28682" idx="3"/>
            <a:endCxn id="28679" idx="1"/>
          </p:cNvCxnSpPr>
          <p:nvPr/>
        </p:nvCxnSpPr>
        <p:spPr bwMode="auto">
          <a:xfrm>
            <a:off x="5334000" y="16002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684" name="AutoShape 45"/>
          <p:cNvCxnSpPr>
            <a:cxnSpLocks noChangeShapeType="1"/>
            <a:stCxn id="28682" idx="3"/>
            <a:endCxn id="28680" idx="1"/>
          </p:cNvCxnSpPr>
          <p:nvPr/>
        </p:nvCxnSpPr>
        <p:spPr bwMode="auto">
          <a:xfrm>
            <a:off x="5334000" y="1600200"/>
            <a:ext cx="381000" cy="279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685" name="AutoShape 46"/>
          <p:cNvCxnSpPr>
            <a:cxnSpLocks noChangeShapeType="1"/>
            <a:stCxn id="28682" idx="3"/>
            <a:endCxn id="28681" idx="1"/>
          </p:cNvCxnSpPr>
          <p:nvPr/>
        </p:nvCxnSpPr>
        <p:spPr bwMode="auto">
          <a:xfrm>
            <a:off x="5334000" y="1600200"/>
            <a:ext cx="381000" cy="5715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6" name="AutoShape 47"/>
          <p:cNvSpPr>
            <a:spLocks noChangeArrowheads="1"/>
          </p:cNvSpPr>
          <p:nvPr/>
        </p:nvSpPr>
        <p:spPr bwMode="auto">
          <a:xfrm>
            <a:off x="3810000" y="24384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인덱스 설계</a:t>
            </a:r>
          </a:p>
        </p:txBody>
      </p:sp>
      <p:cxnSp>
        <p:nvCxnSpPr>
          <p:cNvPr id="28687" name="AutoShape 48"/>
          <p:cNvCxnSpPr>
            <a:cxnSpLocks noChangeShapeType="1"/>
            <a:stCxn id="28682" idx="2"/>
            <a:endCxn id="28686" idx="0"/>
          </p:cNvCxnSpPr>
          <p:nvPr/>
        </p:nvCxnSpPr>
        <p:spPr bwMode="auto">
          <a:xfrm rot="5400000">
            <a:off x="4229100" y="2095500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688" name="AutoShape 49"/>
          <p:cNvSpPr>
            <a:spLocks noChangeArrowheads="1"/>
          </p:cNvSpPr>
          <p:nvPr/>
        </p:nvSpPr>
        <p:spPr bwMode="auto">
          <a:xfrm>
            <a:off x="5715000" y="2476500"/>
            <a:ext cx="1143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100"/>
              <a:t>인덱스형태결정</a:t>
            </a:r>
          </a:p>
        </p:txBody>
      </p:sp>
      <p:sp>
        <p:nvSpPr>
          <p:cNvPr id="28689" name="AutoShape 50"/>
          <p:cNvSpPr>
            <a:spLocks noChangeArrowheads="1"/>
          </p:cNvSpPr>
          <p:nvPr/>
        </p:nvSpPr>
        <p:spPr bwMode="auto">
          <a:xfrm>
            <a:off x="5715000" y="2768600"/>
            <a:ext cx="1143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100"/>
              <a:t>컬럼 순서의 결정</a:t>
            </a:r>
          </a:p>
        </p:txBody>
      </p:sp>
      <p:cxnSp>
        <p:nvCxnSpPr>
          <p:cNvPr id="28690" name="AutoShape 51"/>
          <p:cNvCxnSpPr>
            <a:cxnSpLocks noChangeShapeType="1"/>
            <a:stCxn id="28686" idx="3"/>
            <a:endCxn id="28688" idx="1"/>
          </p:cNvCxnSpPr>
          <p:nvPr/>
        </p:nvCxnSpPr>
        <p:spPr bwMode="auto">
          <a:xfrm>
            <a:off x="5334000" y="2590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691" name="AutoShape 52"/>
          <p:cNvCxnSpPr>
            <a:cxnSpLocks noChangeShapeType="1"/>
            <a:stCxn id="28686" idx="3"/>
            <a:endCxn id="28689" idx="1"/>
          </p:cNvCxnSpPr>
          <p:nvPr/>
        </p:nvCxnSpPr>
        <p:spPr bwMode="auto">
          <a:xfrm>
            <a:off x="5334000" y="2590800"/>
            <a:ext cx="381000" cy="292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92" name="AutoShape 53"/>
          <p:cNvSpPr>
            <a:spLocks noChangeArrowheads="1"/>
          </p:cNvSpPr>
          <p:nvPr/>
        </p:nvSpPr>
        <p:spPr bwMode="auto">
          <a:xfrm>
            <a:off x="914400" y="20574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트랜잭션의 분석</a:t>
            </a:r>
          </a:p>
        </p:txBody>
      </p:sp>
      <p:sp>
        <p:nvSpPr>
          <p:cNvPr id="28693" name="AutoShape 54"/>
          <p:cNvSpPr>
            <a:spLocks noChangeArrowheads="1"/>
          </p:cNvSpPr>
          <p:nvPr/>
        </p:nvSpPr>
        <p:spPr bwMode="auto">
          <a:xfrm>
            <a:off x="685800" y="14478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시스템 구성 설계</a:t>
            </a:r>
          </a:p>
        </p:txBody>
      </p:sp>
      <p:cxnSp>
        <p:nvCxnSpPr>
          <p:cNvPr id="28694" name="AutoShape 55"/>
          <p:cNvCxnSpPr>
            <a:cxnSpLocks noChangeShapeType="1"/>
            <a:stCxn id="28693" idx="2"/>
            <a:endCxn id="28692" idx="0"/>
          </p:cNvCxnSpPr>
          <p:nvPr/>
        </p:nvCxnSpPr>
        <p:spPr bwMode="auto">
          <a:xfrm rot="16200000" flipH="1">
            <a:off x="1409700" y="1790700"/>
            <a:ext cx="3048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95" name="AutoShape 56"/>
          <p:cNvSpPr>
            <a:spLocks noChangeArrowheads="1"/>
          </p:cNvSpPr>
          <p:nvPr/>
        </p:nvSpPr>
        <p:spPr bwMode="auto">
          <a:xfrm>
            <a:off x="1219200" y="26670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용량산정</a:t>
            </a:r>
          </a:p>
        </p:txBody>
      </p:sp>
      <p:cxnSp>
        <p:nvCxnSpPr>
          <p:cNvPr id="28696" name="AutoShape 57"/>
          <p:cNvCxnSpPr>
            <a:cxnSpLocks noChangeShapeType="1"/>
            <a:stCxn id="28692" idx="2"/>
            <a:endCxn id="28695" idx="0"/>
          </p:cNvCxnSpPr>
          <p:nvPr/>
        </p:nvCxnSpPr>
        <p:spPr bwMode="auto">
          <a:xfrm rot="16200000" flipH="1">
            <a:off x="1676400" y="2362200"/>
            <a:ext cx="3048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97" name="AutoShape 58"/>
          <p:cNvSpPr>
            <a:spLocks noChangeArrowheads="1"/>
          </p:cNvSpPr>
          <p:nvPr/>
        </p:nvSpPr>
        <p:spPr bwMode="auto">
          <a:xfrm>
            <a:off x="1524000" y="32766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테이블스페이스 설계</a:t>
            </a:r>
          </a:p>
        </p:txBody>
      </p:sp>
      <p:cxnSp>
        <p:nvCxnSpPr>
          <p:cNvPr id="28698" name="AutoShape 59"/>
          <p:cNvCxnSpPr>
            <a:cxnSpLocks noChangeShapeType="1"/>
            <a:stCxn id="28695" idx="2"/>
            <a:endCxn id="28697" idx="0"/>
          </p:cNvCxnSpPr>
          <p:nvPr/>
        </p:nvCxnSpPr>
        <p:spPr bwMode="auto">
          <a:xfrm rot="16200000" flipH="1">
            <a:off x="1981200" y="2971800"/>
            <a:ext cx="3048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99" name="AutoShape 62"/>
          <p:cNvSpPr>
            <a:spLocks noChangeArrowheads="1"/>
          </p:cNvSpPr>
          <p:nvPr/>
        </p:nvSpPr>
        <p:spPr bwMode="auto">
          <a:xfrm>
            <a:off x="3810000" y="32766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뷰 설계</a:t>
            </a:r>
          </a:p>
        </p:txBody>
      </p:sp>
      <p:sp>
        <p:nvSpPr>
          <p:cNvPr id="28700" name="AutoShape 63"/>
          <p:cNvSpPr>
            <a:spLocks noChangeArrowheads="1"/>
          </p:cNvSpPr>
          <p:nvPr/>
        </p:nvSpPr>
        <p:spPr bwMode="auto">
          <a:xfrm>
            <a:off x="3810000" y="41148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클러스터 설계</a:t>
            </a:r>
          </a:p>
        </p:txBody>
      </p:sp>
      <p:cxnSp>
        <p:nvCxnSpPr>
          <p:cNvPr id="28701" name="AutoShape 64"/>
          <p:cNvCxnSpPr>
            <a:cxnSpLocks noChangeShapeType="1"/>
            <a:stCxn id="28686" idx="2"/>
            <a:endCxn id="28699" idx="0"/>
          </p:cNvCxnSpPr>
          <p:nvPr/>
        </p:nvCxnSpPr>
        <p:spPr bwMode="auto">
          <a:xfrm rot="5400000">
            <a:off x="4305300" y="30099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02" name="AutoShape 65"/>
          <p:cNvCxnSpPr>
            <a:cxnSpLocks noChangeShapeType="1"/>
            <a:stCxn id="28699" idx="2"/>
            <a:endCxn id="28700" idx="0"/>
          </p:cNvCxnSpPr>
          <p:nvPr/>
        </p:nvCxnSpPr>
        <p:spPr bwMode="auto">
          <a:xfrm rot="5400000">
            <a:off x="4305300" y="38481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703" name="AutoShape 68"/>
          <p:cNvSpPr>
            <a:spLocks noChangeArrowheads="1"/>
          </p:cNvSpPr>
          <p:nvPr/>
        </p:nvSpPr>
        <p:spPr bwMode="auto">
          <a:xfrm>
            <a:off x="685800" y="42672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반정규화 </a:t>
            </a:r>
          </a:p>
        </p:txBody>
      </p:sp>
      <p:sp>
        <p:nvSpPr>
          <p:cNvPr id="28704" name="AutoShape 69"/>
          <p:cNvSpPr>
            <a:spLocks noChangeArrowheads="1"/>
          </p:cNvSpPr>
          <p:nvPr/>
        </p:nvSpPr>
        <p:spPr bwMode="auto">
          <a:xfrm>
            <a:off x="1676400" y="4648200"/>
            <a:ext cx="1143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100"/>
              <a:t>테이블 반정규화 </a:t>
            </a:r>
          </a:p>
        </p:txBody>
      </p:sp>
      <p:sp>
        <p:nvSpPr>
          <p:cNvPr id="28705" name="AutoShape 70"/>
          <p:cNvSpPr>
            <a:spLocks noChangeArrowheads="1"/>
          </p:cNvSpPr>
          <p:nvPr/>
        </p:nvSpPr>
        <p:spPr bwMode="auto">
          <a:xfrm>
            <a:off x="1676400" y="4953000"/>
            <a:ext cx="1143000" cy="228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100"/>
              <a:t>컬럼 반정규화</a:t>
            </a:r>
          </a:p>
        </p:txBody>
      </p:sp>
      <p:cxnSp>
        <p:nvCxnSpPr>
          <p:cNvPr id="28706" name="AutoShape 71"/>
          <p:cNvCxnSpPr>
            <a:cxnSpLocks noChangeShapeType="1"/>
            <a:stCxn id="28703" idx="2"/>
            <a:endCxn id="28704" idx="1"/>
          </p:cNvCxnSpPr>
          <p:nvPr/>
        </p:nvCxnSpPr>
        <p:spPr bwMode="auto">
          <a:xfrm rot="16200000" flipH="1">
            <a:off x="1466850" y="4552950"/>
            <a:ext cx="1905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8707" name="AutoShape 72"/>
          <p:cNvCxnSpPr>
            <a:cxnSpLocks noChangeShapeType="1"/>
            <a:stCxn id="28703" idx="2"/>
            <a:endCxn id="28705" idx="1"/>
          </p:cNvCxnSpPr>
          <p:nvPr/>
        </p:nvCxnSpPr>
        <p:spPr bwMode="auto">
          <a:xfrm rot="16200000" flipH="1">
            <a:off x="1314450" y="4705350"/>
            <a:ext cx="4953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708" name="Rectangle 73"/>
          <p:cNvSpPr>
            <a:spLocks noChangeArrowheads="1"/>
          </p:cNvSpPr>
          <p:nvPr/>
        </p:nvSpPr>
        <p:spPr bwMode="auto">
          <a:xfrm>
            <a:off x="7467600" y="1066800"/>
            <a:ext cx="20574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ko-KR" altLang="en-US" sz="1200"/>
              <a:t>데이터베이스 구축</a:t>
            </a:r>
          </a:p>
        </p:txBody>
      </p:sp>
      <p:sp>
        <p:nvSpPr>
          <p:cNvPr id="28709" name="Rectangle 74"/>
          <p:cNvSpPr>
            <a:spLocks noChangeArrowheads="1"/>
          </p:cNvSpPr>
          <p:nvPr/>
        </p:nvSpPr>
        <p:spPr bwMode="auto">
          <a:xfrm>
            <a:off x="7467600" y="3810000"/>
            <a:ext cx="20574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ko-KR" altLang="en-US" sz="1200"/>
              <a:t>산출물의 작성</a:t>
            </a:r>
          </a:p>
          <a:p>
            <a:pPr algn="l"/>
            <a:endParaRPr lang="ko-KR" altLang="en-US" sz="1200"/>
          </a:p>
          <a:p>
            <a:pPr algn="l">
              <a:buFontTx/>
              <a:buChar char="•"/>
            </a:pPr>
            <a:r>
              <a:rPr lang="ko-KR" altLang="en-US" sz="1100"/>
              <a:t> 트랜잭션 분석서</a:t>
            </a:r>
          </a:p>
          <a:p>
            <a:pPr algn="l">
              <a:buFontTx/>
              <a:buChar char="•"/>
            </a:pPr>
            <a:r>
              <a:rPr lang="ko-KR" altLang="en-US" sz="1100"/>
              <a:t> 테이블 정의서</a:t>
            </a:r>
          </a:p>
          <a:p>
            <a:pPr algn="l">
              <a:buFontTx/>
              <a:buChar char="•"/>
            </a:pPr>
            <a:r>
              <a:rPr lang="ko-KR" altLang="en-US" sz="1100"/>
              <a:t> 인덱스 정의서</a:t>
            </a:r>
          </a:p>
          <a:p>
            <a:pPr algn="l">
              <a:buFontTx/>
              <a:buChar char="•"/>
            </a:pPr>
            <a:r>
              <a:rPr lang="ko-KR" altLang="en-US" sz="1100"/>
              <a:t> 뷰 정의서</a:t>
            </a:r>
          </a:p>
          <a:p>
            <a:pPr algn="l">
              <a:buFontTx/>
              <a:buChar char="•"/>
            </a:pPr>
            <a:r>
              <a:rPr lang="ko-KR" altLang="en-US" sz="1100"/>
              <a:t> 테이블스페이스 정의서 </a:t>
            </a:r>
          </a:p>
          <a:p>
            <a:pPr algn="l">
              <a:buFontTx/>
              <a:buChar char="•"/>
            </a:pPr>
            <a:r>
              <a:rPr lang="ko-KR" altLang="en-US" sz="1100"/>
              <a:t> 데이터파일 용량 산정서</a:t>
            </a:r>
          </a:p>
          <a:p>
            <a:pPr algn="l">
              <a:buFontTx/>
              <a:buChar char="•"/>
            </a:pPr>
            <a:r>
              <a:rPr lang="ko-KR" altLang="en-US" sz="1100"/>
              <a:t> 디스크 용량 산정서</a:t>
            </a:r>
            <a:r>
              <a:rPr lang="ko-KR" altLang="en-US" sz="1200"/>
              <a:t> </a:t>
            </a:r>
          </a:p>
        </p:txBody>
      </p:sp>
      <p:sp>
        <p:nvSpPr>
          <p:cNvPr id="28710" name="Line 76"/>
          <p:cNvSpPr>
            <a:spLocks noChangeShapeType="1"/>
          </p:cNvSpPr>
          <p:nvPr/>
        </p:nvSpPr>
        <p:spPr bwMode="auto">
          <a:xfrm>
            <a:off x="70104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cxnSp>
        <p:nvCxnSpPr>
          <p:cNvPr id="28711" name="AutoShape 77"/>
          <p:cNvCxnSpPr>
            <a:cxnSpLocks noChangeShapeType="1"/>
            <a:stCxn id="28708" idx="2"/>
            <a:endCxn id="28709" idx="0"/>
          </p:cNvCxnSpPr>
          <p:nvPr/>
        </p:nvCxnSpPr>
        <p:spPr bwMode="auto">
          <a:xfrm rot="5400000">
            <a:off x="8305800" y="36195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12" name="AutoShape 78"/>
          <p:cNvCxnSpPr>
            <a:cxnSpLocks noChangeShapeType="1"/>
            <a:stCxn id="28692" idx="1"/>
            <a:endCxn id="28703" idx="0"/>
          </p:cNvCxnSpPr>
          <p:nvPr/>
        </p:nvCxnSpPr>
        <p:spPr bwMode="auto">
          <a:xfrm rot="10800000" flipH="1" flipV="1">
            <a:off x="914400" y="2209800"/>
            <a:ext cx="533400" cy="2057400"/>
          </a:xfrm>
          <a:prstGeom prst="bentConnector4">
            <a:avLst>
              <a:gd name="adj1" fmla="val -42856"/>
              <a:gd name="adj2" fmla="val 8332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713" name="AutoShape 79"/>
          <p:cNvSpPr>
            <a:spLocks noChangeArrowheads="1"/>
          </p:cNvSpPr>
          <p:nvPr/>
        </p:nvSpPr>
        <p:spPr bwMode="auto">
          <a:xfrm>
            <a:off x="7696200" y="13716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데이터베이스 생성</a:t>
            </a:r>
          </a:p>
        </p:txBody>
      </p:sp>
      <p:sp>
        <p:nvSpPr>
          <p:cNvPr id="28714" name="AutoShape 80"/>
          <p:cNvSpPr>
            <a:spLocks noChangeArrowheads="1"/>
          </p:cNvSpPr>
          <p:nvPr/>
        </p:nvSpPr>
        <p:spPr bwMode="auto">
          <a:xfrm>
            <a:off x="7696200" y="19050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테이블스페이스 생성</a:t>
            </a:r>
          </a:p>
        </p:txBody>
      </p:sp>
      <p:sp>
        <p:nvSpPr>
          <p:cNvPr id="28715" name="AutoShape 81"/>
          <p:cNvSpPr>
            <a:spLocks noChangeArrowheads="1"/>
          </p:cNvSpPr>
          <p:nvPr/>
        </p:nvSpPr>
        <p:spPr bwMode="auto">
          <a:xfrm>
            <a:off x="7696200" y="24384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사용자</a:t>
            </a:r>
            <a:r>
              <a:rPr lang="en-US" altLang="ko-KR" sz="1200"/>
              <a:t>/</a:t>
            </a:r>
            <a:r>
              <a:rPr lang="ko-KR" altLang="en-US" sz="1200"/>
              <a:t>역할 생성</a:t>
            </a:r>
          </a:p>
        </p:txBody>
      </p:sp>
      <p:sp>
        <p:nvSpPr>
          <p:cNvPr id="28716" name="AutoShape 82"/>
          <p:cNvSpPr>
            <a:spLocks noChangeArrowheads="1"/>
          </p:cNvSpPr>
          <p:nvPr/>
        </p:nvSpPr>
        <p:spPr bwMode="auto">
          <a:xfrm>
            <a:off x="7696200" y="29718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오브젝트 생성</a:t>
            </a:r>
          </a:p>
        </p:txBody>
      </p:sp>
      <p:cxnSp>
        <p:nvCxnSpPr>
          <p:cNvPr id="28717" name="AutoShape 83"/>
          <p:cNvCxnSpPr>
            <a:cxnSpLocks noChangeShapeType="1"/>
            <a:stCxn id="28713" idx="2"/>
            <a:endCxn id="28714" idx="0"/>
          </p:cNvCxnSpPr>
          <p:nvPr/>
        </p:nvCxnSpPr>
        <p:spPr bwMode="auto">
          <a:xfrm rot="5400000">
            <a:off x="8343900" y="17907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18" name="AutoShape 84"/>
          <p:cNvCxnSpPr>
            <a:cxnSpLocks noChangeShapeType="1"/>
            <a:stCxn id="28714" idx="2"/>
            <a:endCxn id="28715" idx="0"/>
          </p:cNvCxnSpPr>
          <p:nvPr/>
        </p:nvCxnSpPr>
        <p:spPr bwMode="auto">
          <a:xfrm rot="5400000">
            <a:off x="8343900" y="23241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719" name="AutoShape 85"/>
          <p:cNvCxnSpPr>
            <a:cxnSpLocks noChangeShapeType="1"/>
            <a:stCxn id="28715" idx="2"/>
            <a:endCxn id="28716" idx="0"/>
          </p:cNvCxnSpPr>
          <p:nvPr/>
        </p:nvCxnSpPr>
        <p:spPr bwMode="auto">
          <a:xfrm rot="5400000">
            <a:off x="8343900" y="28575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720" name="AutoShape 86"/>
          <p:cNvSpPr>
            <a:spLocks noChangeArrowheads="1"/>
          </p:cNvSpPr>
          <p:nvPr/>
        </p:nvSpPr>
        <p:spPr bwMode="auto">
          <a:xfrm>
            <a:off x="3810000" y="48768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ko-KR" sz="1200"/>
              <a:t>Partition </a:t>
            </a:r>
            <a:r>
              <a:rPr lang="ko-KR" altLang="en-US" sz="1200"/>
              <a:t>설계</a:t>
            </a:r>
          </a:p>
        </p:txBody>
      </p:sp>
      <p:cxnSp>
        <p:nvCxnSpPr>
          <p:cNvPr id="28721" name="AutoShape 87"/>
          <p:cNvCxnSpPr>
            <a:cxnSpLocks noChangeShapeType="1"/>
            <a:stCxn id="28700" idx="2"/>
            <a:endCxn id="28720" idx="0"/>
          </p:cNvCxnSpPr>
          <p:nvPr/>
        </p:nvCxnSpPr>
        <p:spPr bwMode="auto">
          <a:xfrm rot="5400000">
            <a:off x="4343400" y="4648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8722" name="AutoShape 88"/>
          <p:cNvSpPr>
            <a:spLocks noChangeArrowheads="1"/>
          </p:cNvSpPr>
          <p:nvPr/>
        </p:nvSpPr>
        <p:spPr bwMode="auto">
          <a:xfrm>
            <a:off x="3810000" y="5638800"/>
            <a:ext cx="15240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ko-KR" altLang="en-US" sz="1200"/>
              <a:t>디스크 구성 설계</a:t>
            </a:r>
          </a:p>
        </p:txBody>
      </p:sp>
      <p:cxnSp>
        <p:nvCxnSpPr>
          <p:cNvPr id="28723" name="AutoShape 89"/>
          <p:cNvCxnSpPr>
            <a:cxnSpLocks noChangeShapeType="1"/>
            <a:stCxn id="28720" idx="2"/>
            <a:endCxn id="28722" idx="0"/>
          </p:cNvCxnSpPr>
          <p:nvPr/>
        </p:nvCxnSpPr>
        <p:spPr bwMode="auto">
          <a:xfrm rot="5400000">
            <a:off x="4343400" y="5410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2.4.1 </a:t>
            </a:r>
            <a:r>
              <a:rPr lang="ko-KR" altLang="en-US" sz="1600">
                <a:solidFill>
                  <a:srgbClr val="000000"/>
                </a:solidFill>
              </a:rPr>
              <a:t>시스템 구성 설계</a:t>
            </a:r>
            <a:r>
              <a:rPr lang="ko-KR" altLang="en-US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29700" name="Text Box 50"/>
          <p:cNvSpPr txBox="1">
            <a:spLocks noChangeArrowheads="1"/>
          </p:cNvSpPr>
          <p:nvPr/>
        </p:nvSpPr>
        <p:spPr bwMode="auto">
          <a:xfrm>
            <a:off x="381000" y="990600"/>
            <a:ext cx="31067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ko-KR" altLang="en-US"/>
              <a:t>시스템 분석</a:t>
            </a:r>
          </a:p>
          <a:p>
            <a:pPr algn="l"/>
            <a:r>
              <a:rPr lang="ko-KR" altLang="en-US"/>
              <a:t>장비</a:t>
            </a:r>
          </a:p>
          <a:p>
            <a:pPr algn="l"/>
            <a:r>
              <a:rPr lang="en-US" altLang="ko-KR"/>
              <a:t>OS</a:t>
            </a:r>
          </a:p>
          <a:p>
            <a:pPr algn="l"/>
            <a:r>
              <a:rPr lang="en-US" altLang="ko-KR"/>
              <a:t>CPU</a:t>
            </a:r>
          </a:p>
          <a:p>
            <a:pPr algn="l"/>
            <a:r>
              <a:rPr lang="en-US" altLang="ko-KR"/>
              <a:t>Memory</a:t>
            </a:r>
          </a:p>
          <a:p>
            <a:pPr algn="l"/>
            <a:r>
              <a:rPr lang="en-US" altLang="ko-KR"/>
              <a:t>Disk </a:t>
            </a:r>
            <a:r>
              <a:rPr lang="ko-KR" altLang="en-US"/>
              <a:t>구성</a:t>
            </a:r>
          </a:p>
          <a:p>
            <a:pPr algn="l"/>
            <a:r>
              <a:rPr lang="en-US" altLang="ko-KR"/>
              <a:t>System Tablespace</a:t>
            </a:r>
          </a:p>
          <a:p>
            <a:pPr algn="l"/>
            <a:r>
              <a:rPr lang="en-US" altLang="ko-KR"/>
              <a:t>Rollback Segment</a:t>
            </a:r>
          </a:p>
          <a:p>
            <a:pPr algn="l"/>
            <a:r>
              <a:rPr lang="en-US" altLang="ko-KR"/>
              <a:t>Data Buffer Cache</a:t>
            </a:r>
          </a:p>
          <a:p>
            <a:pPr algn="l"/>
            <a:endParaRPr lang="en-US" altLang="ko-KR"/>
          </a:p>
          <a:p>
            <a:pPr algn="l"/>
            <a:endParaRPr lang="en-US" altLang="ko-KR"/>
          </a:p>
          <a:p>
            <a:pPr algn="l"/>
            <a:endParaRPr lang="en-US" altLang="ko-K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2.4.2 </a:t>
            </a:r>
            <a:r>
              <a:rPr lang="ko-KR" altLang="en-US" sz="1600">
                <a:solidFill>
                  <a:srgbClr val="000000"/>
                </a:solidFill>
              </a:rPr>
              <a:t>트랜잭션 분석</a:t>
            </a:r>
            <a:r>
              <a:rPr lang="ko-KR" altLang="en-US" sz="16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81000" y="914400"/>
            <a:ext cx="8915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트랜잭션 </a:t>
            </a:r>
            <a:r>
              <a:rPr lang="en-US" altLang="ko-KR" sz="1600" b="0">
                <a:solidFill>
                  <a:srgbClr val="000000"/>
                </a:solidFill>
              </a:rPr>
              <a:t>: </a:t>
            </a:r>
            <a:r>
              <a:rPr lang="ko-KR" altLang="en-US" sz="1600" b="0">
                <a:solidFill>
                  <a:srgbClr val="000000"/>
                </a:solidFill>
              </a:rPr>
              <a:t>각각의 업무에서 처리하는 업무의 기본단위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단위 프로세스와 </a:t>
            </a:r>
            <a:r>
              <a:rPr lang="en-US" altLang="ko-KR" sz="1600" b="0">
                <a:solidFill>
                  <a:srgbClr val="000000"/>
                </a:solidFill>
              </a:rPr>
              <a:t>Crud matrix</a:t>
            </a:r>
            <a:r>
              <a:rPr lang="ko-KR" altLang="en-US" sz="1600" b="0">
                <a:solidFill>
                  <a:srgbClr val="000000"/>
                </a:solidFill>
              </a:rPr>
              <a:t>를 이용하여 트랜잭션 분석서 작성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트랜잭션 당 각 테이블을 참조하는 횟수를 기록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단위 프로세스가 주기별로 발생하는 트랜잭션을 기록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주기별로 발생하는 총 트랜잭션을 산출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데이터베이스 용량산정 </a:t>
            </a:r>
            <a:r>
              <a:rPr lang="en-US" altLang="ko-KR" sz="1600" b="0">
                <a:solidFill>
                  <a:srgbClr val="000000"/>
                </a:solidFill>
              </a:rPr>
              <a:t>: </a:t>
            </a:r>
            <a:r>
              <a:rPr lang="ko-KR" altLang="en-US" sz="1600" b="0">
                <a:solidFill>
                  <a:srgbClr val="000000"/>
                </a:solidFill>
              </a:rPr>
              <a:t>테이블에 저장되는 데이량을 유추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디스크 구성의 근거자료 </a:t>
            </a:r>
            <a:r>
              <a:rPr lang="en-US" altLang="ko-KR" sz="1600" b="0">
                <a:solidFill>
                  <a:srgbClr val="000000"/>
                </a:solidFill>
              </a:rPr>
              <a:t>: </a:t>
            </a:r>
            <a:r>
              <a:rPr lang="ko-KR" altLang="en-US" sz="1600" b="0">
                <a:solidFill>
                  <a:srgbClr val="000000"/>
                </a:solidFill>
              </a:rPr>
              <a:t>집중되는 트랜잭션의 해당하는 테이블의 </a:t>
            </a:r>
            <a:r>
              <a:rPr lang="en-US" altLang="ko-KR" sz="1600" b="0">
                <a:solidFill>
                  <a:srgbClr val="000000"/>
                </a:solidFill>
              </a:rPr>
              <a:t>I/O</a:t>
            </a:r>
            <a:r>
              <a:rPr lang="ko-KR" altLang="en-US" sz="1600" b="0">
                <a:solidFill>
                  <a:srgbClr val="000000"/>
                </a:solidFill>
              </a:rPr>
              <a:t>를 줄이기 위해 데이터파일의 분산을 고려 할 수 있다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30300" y="609600"/>
            <a:ext cx="172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eaLnBrk="0" latinLnBrk="0" hangingPunct="0"/>
            <a:r>
              <a:rPr kumimoji="0" lang="ko-KR" altLang="en-US" sz="2800">
                <a:solidFill>
                  <a:schemeClr val="tx1"/>
                </a:solidFill>
                <a:latin typeface="굴림" pitchFamily="50" charset="-127"/>
              </a:rPr>
              <a:t>목   차</a:t>
            </a:r>
            <a:r>
              <a:rPr kumimoji="0" lang="en-US" altLang="ko-KR" sz="2800">
                <a:solidFill>
                  <a:schemeClr val="tx1"/>
                </a:solidFill>
                <a:latin typeface="굴림" pitchFamily="50" charset="-127"/>
              </a:rPr>
              <a:t>(2)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black">
          <a:xfrm>
            <a:off x="1524000" y="1219200"/>
            <a:ext cx="8001000" cy="5316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0800" tIns="50400" rIns="100800" bIns="50400">
            <a:spAutoFit/>
          </a:bodyPr>
          <a:lstStyle/>
          <a:p>
            <a:pPr marL="609600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800">
                <a:solidFill>
                  <a:srgbClr val="000000"/>
                </a:solidFill>
              </a:rPr>
              <a:t>2. </a:t>
            </a:r>
            <a:r>
              <a:rPr lang="ko-KR" altLang="en-US" sz="1800">
                <a:solidFill>
                  <a:srgbClr val="000000"/>
                </a:solidFill>
              </a:rPr>
              <a:t>데이터 모델링 방법론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2.3 </a:t>
            </a:r>
            <a:r>
              <a:rPr lang="ko-KR" altLang="en-US" sz="1600" b="0">
                <a:solidFill>
                  <a:srgbClr val="000000"/>
                </a:solidFill>
              </a:rPr>
              <a:t>물리 데이터 설계의 절차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2.4 </a:t>
            </a:r>
            <a:r>
              <a:rPr lang="ko-KR" altLang="en-US" sz="1600" b="0">
                <a:solidFill>
                  <a:srgbClr val="000000"/>
                </a:solidFill>
              </a:rPr>
              <a:t>물리 데이터 설계의 방법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2.4.1 </a:t>
            </a:r>
            <a:r>
              <a:rPr lang="ko-KR" altLang="en-US" sz="1400" b="0">
                <a:solidFill>
                  <a:srgbClr val="000000"/>
                </a:solidFill>
              </a:rPr>
              <a:t>시스템 구성 분석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2.4.2 </a:t>
            </a:r>
            <a:r>
              <a:rPr lang="ko-KR" altLang="en-US" sz="1400" b="0">
                <a:solidFill>
                  <a:srgbClr val="000000"/>
                </a:solidFill>
              </a:rPr>
              <a:t>트랜잭션 분석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2.4.3 </a:t>
            </a:r>
            <a:r>
              <a:rPr lang="ko-KR" altLang="en-US" sz="1400" b="0">
                <a:solidFill>
                  <a:srgbClr val="000000"/>
                </a:solidFill>
              </a:rPr>
              <a:t>용량산정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2.4.4 </a:t>
            </a:r>
            <a:r>
              <a:rPr lang="ko-KR" altLang="en-US" sz="1400" b="0">
                <a:solidFill>
                  <a:srgbClr val="000000"/>
                </a:solidFill>
              </a:rPr>
              <a:t>테이블스페이스 설계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2.4.5 </a:t>
            </a:r>
            <a:r>
              <a:rPr lang="ko-KR" altLang="en-US" sz="1400" b="0">
                <a:solidFill>
                  <a:srgbClr val="000000"/>
                </a:solidFill>
              </a:rPr>
              <a:t>반정규화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2.4.6 </a:t>
            </a:r>
            <a:r>
              <a:rPr lang="ko-KR" altLang="en-US" sz="1400" b="0">
                <a:solidFill>
                  <a:srgbClr val="000000"/>
                </a:solidFill>
              </a:rPr>
              <a:t>테이블 설계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2.4.7 </a:t>
            </a:r>
            <a:r>
              <a:rPr lang="ko-KR" altLang="en-US" sz="1400" b="0">
                <a:solidFill>
                  <a:srgbClr val="000000"/>
                </a:solidFill>
              </a:rPr>
              <a:t>인덱스 설계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2.4.8 </a:t>
            </a:r>
            <a:r>
              <a:rPr lang="ko-KR" altLang="en-US" sz="1400" b="0">
                <a:solidFill>
                  <a:srgbClr val="000000"/>
                </a:solidFill>
              </a:rPr>
              <a:t>뷰 설계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2.4.9 </a:t>
            </a:r>
            <a:r>
              <a:rPr lang="ko-KR" altLang="en-US" sz="1400" b="0">
                <a:solidFill>
                  <a:srgbClr val="000000"/>
                </a:solidFill>
              </a:rPr>
              <a:t>클러스터 설계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2.4.10 Partition </a:t>
            </a:r>
            <a:r>
              <a:rPr lang="ko-KR" altLang="en-US" sz="1400" b="0">
                <a:solidFill>
                  <a:srgbClr val="000000"/>
                </a:solidFill>
              </a:rPr>
              <a:t>설계</a:t>
            </a:r>
          </a:p>
          <a:p>
            <a:pPr marL="1752600" lvl="2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400" b="0">
                <a:solidFill>
                  <a:srgbClr val="000000"/>
                </a:solidFill>
              </a:rPr>
              <a:t>2.4.11 </a:t>
            </a:r>
            <a:r>
              <a:rPr lang="ko-KR" altLang="en-US" sz="1400" b="0">
                <a:solidFill>
                  <a:srgbClr val="000000"/>
                </a:solidFill>
              </a:rPr>
              <a:t>디스크 구성 설계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2.5 </a:t>
            </a:r>
            <a:r>
              <a:rPr lang="ko-KR" altLang="en-US" sz="1600" b="0">
                <a:solidFill>
                  <a:srgbClr val="000000"/>
                </a:solidFill>
              </a:rPr>
              <a:t>데이터베이스 구축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endParaRPr lang="ko-KR" altLang="en-US" sz="1800" b="0">
              <a:solidFill>
                <a:srgbClr val="000000"/>
              </a:solidFill>
            </a:endParaRPr>
          </a:p>
          <a:p>
            <a:pPr marL="609600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3.1 </a:t>
            </a:r>
            <a:r>
              <a:rPr lang="ko-KR" altLang="en-US" sz="1600" b="0">
                <a:solidFill>
                  <a:srgbClr val="000000"/>
                </a:solidFill>
              </a:rPr>
              <a:t>산출물 목록</a:t>
            </a:r>
          </a:p>
          <a:p>
            <a:pPr marL="1181100" lvl="1" indent="-609600" algn="l" defTabSz="762000"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1600" b="0">
                <a:solidFill>
                  <a:srgbClr val="000000"/>
                </a:solidFill>
              </a:rPr>
              <a:t>3.2 </a:t>
            </a:r>
            <a:r>
              <a:rPr lang="ko-KR" altLang="en-US" sz="1600" b="0">
                <a:solidFill>
                  <a:srgbClr val="000000"/>
                </a:solidFill>
              </a:rPr>
              <a:t>산출물 예제</a:t>
            </a:r>
            <a:endParaRPr lang="ko-KR" altLang="en-US" sz="1600" b="0">
              <a:solidFill>
                <a:schemeClr val="tx1"/>
              </a:solidFill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0" y="1181100"/>
            <a:ext cx="3581400" cy="0"/>
          </a:xfrm>
          <a:prstGeom prst="line">
            <a:avLst/>
          </a:prstGeom>
          <a:noFill/>
          <a:ln w="5715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2.4.3 </a:t>
            </a:r>
            <a:r>
              <a:rPr lang="ko-KR" altLang="en-US" sz="1600">
                <a:solidFill>
                  <a:srgbClr val="000000"/>
                </a:solidFill>
              </a:rPr>
              <a:t>용량산정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381000" y="838200"/>
            <a:ext cx="8915400" cy="581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chemeClr val="tx1"/>
                </a:solidFill>
              </a:rPr>
              <a:t>용량분석의 목적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정확한 용량을 산정하여 디스크 사용의 효율을 높인다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업무량이 집중되어 있는 디스크를 분리하여 설계함으로써 집중화 된 디스크에 대한 입출력 부하를 분산 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입출력 경합을 최소화하여 데이터의 접근 성능을 향상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데이터베이스 오브젝트의 익스텐트 발생을 줄인다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ko-KR" altLang="en-US" sz="1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용량분석의 절차 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rgbClr val="000000"/>
                </a:solidFill>
                <a:latin typeface="굴림" pitchFamily="50" charset="-127"/>
              </a:rPr>
              <a:t> 용량 분석을 위한 기초 데이터 수집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rgbClr val="000000"/>
                </a:solidFill>
                <a:latin typeface="굴림" pitchFamily="50" charset="-127"/>
              </a:rPr>
              <a:t> 기초 데이터를 이용한 </a:t>
            </a:r>
            <a:r>
              <a:rPr lang="en-US" altLang="ko-KR" sz="1400" b="0">
                <a:solidFill>
                  <a:srgbClr val="000000"/>
                </a:solidFill>
                <a:latin typeface="굴림" pitchFamily="50" charset="-127"/>
              </a:rPr>
              <a:t>DBMS</a:t>
            </a:r>
            <a:r>
              <a:rPr lang="ko-KR" altLang="en-US" sz="1400" b="0">
                <a:solidFill>
                  <a:srgbClr val="000000"/>
                </a:solidFill>
                <a:latin typeface="굴림" pitchFamily="50" charset="-127"/>
              </a:rPr>
              <a:t>에 이용하는 오브젝트 별로 용량을 산정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rgbClr val="000000"/>
                </a:solidFill>
                <a:latin typeface="굴림" pitchFamily="50" charset="-127"/>
              </a:rPr>
              <a:t> 디스크 용량 산정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600" b="0">
                <a:solidFill>
                  <a:schemeClr val="tx1"/>
                </a:solidFill>
              </a:rPr>
              <a:t>테이블 용량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총 블록 헤드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블록 당 가능한 데이터 영역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평균 </a:t>
            </a:r>
            <a:r>
              <a:rPr lang="en-US" altLang="ko-KR" sz="1400" b="0">
                <a:solidFill>
                  <a:schemeClr val="tx1"/>
                </a:solidFill>
              </a:rPr>
              <a:t>Row</a:t>
            </a:r>
            <a:r>
              <a:rPr lang="ko-KR" altLang="en-US" sz="1400" b="0">
                <a:solidFill>
                  <a:schemeClr val="tx1"/>
                </a:solidFill>
              </a:rPr>
              <a:t>의 전체 길이 계산 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총 평균 </a:t>
            </a:r>
            <a:r>
              <a:rPr lang="en-US" altLang="ko-KR" sz="1400" b="0">
                <a:solidFill>
                  <a:schemeClr val="tx1"/>
                </a:solidFill>
              </a:rPr>
              <a:t>Row </a:t>
            </a:r>
            <a:r>
              <a:rPr lang="ko-KR" altLang="en-US" sz="1400" b="0">
                <a:solidFill>
                  <a:schemeClr val="tx1"/>
                </a:solidFill>
              </a:rPr>
              <a:t>크기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데이터 블록 내의 평균 </a:t>
            </a:r>
            <a:r>
              <a:rPr lang="en-US" altLang="ko-KR" sz="1400" b="0">
                <a:solidFill>
                  <a:schemeClr val="tx1"/>
                </a:solidFill>
              </a:rPr>
              <a:t>Row </a:t>
            </a:r>
            <a:r>
              <a:rPr lang="ko-KR" altLang="en-US" sz="1400" b="0">
                <a:solidFill>
                  <a:schemeClr val="tx1"/>
                </a:solidFill>
              </a:rPr>
              <a:t>수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테이블에 요구하는 블록과 바이트 수를 계산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 인덱스 용량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rgbClr val="000000"/>
                </a:solidFill>
                <a:latin typeface="굴림" pitchFamily="50" charset="-127"/>
              </a:rPr>
              <a:t> 총 블록 헤더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rgbClr val="000000"/>
                </a:solidFill>
                <a:latin typeface="굴림" pitchFamily="50" charset="-127"/>
              </a:rPr>
              <a:t> </a:t>
            </a:r>
            <a:r>
              <a:rPr lang="ko-KR" altLang="en-US" sz="1400" b="0">
                <a:solidFill>
                  <a:schemeClr val="tx1"/>
                </a:solidFill>
              </a:rPr>
              <a:t>블록 당 가능한 데이터 영역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결합된 열 길이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인덱스 값 크기의 전체 평균 계산</a:t>
            </a:r>
          </a:p>
          <a:p>
            <a:pPr lvl="1" algn="l">
              <a:spcBef>
                <a:spcPct val="20000"/>
              </a:spcBef>
              <a:buFontTx/>
              <a:buChar char="•"/>
              <a:defRPr/>
            </a:pPr>
            <a:r>
              <a:rPr lang="ko-KR" altLang="en-US" sz="1400" b="0">
                <a:solidFill>
                  <a:schemeClr val="tx1"/>
                </a:solidFill>
              </a:rPr>
              <a:t> 인덱스 값 크기의 전체 평균 계산</a:t>
            </a:r>
            <a:endParaRPr lang="ko-KR" altLang="en-US" sz="1600" b="0">
              <a:solidFill>
                <a:srgbClr val="000000"/>
              </a:solidFill>
              <a:latin typeface="굴림" pitchFamily="50" charset="-127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2.4.4 </a:t>
            </a:r>
            <a:r>
              <a:rPr lang="ko-KR" altLang="en-US" sz="1600">
                <a:solidFill>
                  <a:srgbClr val="000000"/>
                </a:solidFill>
              </a:rPr>
              <a:t>테이블 스페이스의 설계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81000" y="914400"/>
            <a:ext cx="91440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테이블을 마스터 테이블과 트랜잭션 테이블로 분류한다</a:t>
            </a:r>
            <a:r>
              <a:rPr lang="en-US" altLang="ko-KR" sz="1800" b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예상 레코드 건수에 따라 </a:t>
            </a:r>
            <a:r>
              <a:rPr lang="en-US" altLang="ko-KR" sz="1800" b="0">
                <a:solidFill>
                  <a:schemeClr val="tx1"/>
                </a:solidFill>
              </a:rPr>
              <a:t>2~4</a:t>
            </a:r>
            <a:r>
              <a:rPr lang="ko-KR" altLang="en-US" sz="1800" b="0">
                <a:solidFill>
                  <a:schemeClr val="tx1"/>
                </a:solidFill>
              </a:rPr>
              <a:t>개로 분류한다</a:t>
            </a:r>
            <a:r>
              <a:rPr lang="en-US" altLang="ko-KR" sz="1800" b="0">
                <a:solidFill>
                  <a:schemeClr val="tx1"/>
                </a:solidFill>
              </a:rPr>
              <a:t>.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시스템의 구성</a:t>
            </a:r>
            <a:r>
              <a:rPr lang="en-US" altLang="ko-KR" sz="1800" b="0">
                <a:solidFill>
                  <a:schemeClr val="tx1"/>
                </a:solidFill>
              </a:rPr>
              <a:t>(Disk</a:t>
            </a:r>
            <a:r>
              <a:rPr lang="ko-KR" altLang="en-US" sz="1800" b="0">
                <a:solidFill>
                  <a:schemeClr val="tx1"/>
                </a:solidFill>
              </a:rPr>
              <a:t>의 구성</a:t>
            </a:r>
            <a:r>
              <a:rPr lang="en-US" altLang="ko-KR" sz="1800" b="0">
                <a:solidFill>
                  <a:schemeClr val="tx1"/>
                </a:solidFill>
              </a:rPr>
              <a:t>)</a:t>
            </a:r>
            <a:r>
              <a:rPr lang="ko-KR" altLang="en-US" sz="1800" b="0">
                <a:solidFill>
                  <a:schemeClr val="tx1"/>
                </a:solidFill>
              </a:rPr>
              <a:t>에 따라 테이블스페이스의 개수와 사이즈 등을 결정한다</a:t>
            </a:r>
            <a:r>
              <a:rPr lang="en-US" altLang="ko-KR" sz="1800" b="0">
                <a:solidFill>
                  <a:schemeClr val="tx1"/>
                </a:solidFill>
              </a:rPr>
              <a:t>.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분류에 따라 테이블스페이스의 용량을 결정하고 </a:t>
            </a:r>
            <a:r>
              <a:rPr lang="en-US" altLang="ko-KR" sz="1800" b="0">
                <a:solidFill>
                  <a:schemeClr val="tx1"/>
                </a:solidFill>
              </a:rPr>
              <a:t>Storage</a:t>
            </a:r>
            <a:r>
              <a:rPr lang="ko-KR" altLang="en-US" sz="1800" b="0">
                <a:solidFill>
                  <a:schemeClr val="tx1"/>
                </a:solidFill>
              </a:rPr>
              <a:t>를 결정한다</a:t>
            </a:r>
            <a:r>
              <a:rPr lang="en-US" altLang="ko-KR" sz="1800" b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OS</a:t>
            </a:r>
            <a:r>
              <a:rPr lang="ko-KR" altLang="en-US" sz="1800" b="0">
                <a:solidFill>
                  <a:schemeClr val="tx1"/>
                </a:solidFill>
              </a:rPr>
              <a:t>상으로 </a:t>
            </a:r>
            <a:r>
              <a:rPr lang="en-US" altLang="ko-KR" sz="1800" b="0">
                <a:solidFill>
                  <a:schemeClr val="tx1"/>
                </a:solidFill>
              </a:rPr>
              <a:t>Striping </a:t>
            </a:r>
            <a:r>
              <a:rPr lang="ko-KR" altLang="en-US" sz="1800" b="0">
                <a:solidFill>
                  <a:schemeClr val="tx1"/>
                </a:solidFill>
              </a:rPr>
              <a:t>되어 있는 않는 경우는 테이블스페이스의 작은 사이즈의 여러 개의 데이터파일로 구성할 수 있다</a:t>
            </a:r>
            <a:r>
              <a:rPr lang="en-US" altLang="ko-KR" sz="1800" b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수평분할</a:t>
            </a:r>
            <a:r>
              <a:rPr lang="en-US" altLang="ko-KR" sz="1800" b="0">
                <a:solidFill>
                  <a:schemeClr val="tx1"/>
                </a:solidFill>
              </a:rPr>
              <a:t>(Partition)</a:t>
            </a:r>
            <a:r>
              <a:rPr lang="ko-KR" altLang="en-US" sz="1800" b="0">
                <a:solidFill>
                  <a:schemeClr val="tx1"/>
                </a:solidFill>
              </a:rPr>
              <a:t>할 테이블은 별도로 분류한다</a:t>
            </a:r>
            <a:r>
              <a:rPr lang="en-US" altLang="ko-KR" sz="1800" b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테이블스페이스의 </a:t>
            </a:r>
            <a:r>
              <a:rPr lang="en-US" altLang="ko-KR" sz="1800" b="0">
                <a:solidFill>
                  <a:schemeClr val="tx1"/>
                </a:solidFill>
              </a:rPr>
              <a:t>Extents Size</a:t>
            </a:r>
            <a:r>
              <a:rPr lang="ko-KR" altLang="en-US" sz="1800" b="0">
                <a:solidFill>
                  <a:schemeClr val="tx1"/>
                </a:solidFill>
              </a:rPr>
              <a:t>를 테이블에서 동일하게 적용하거나 정수배로 결정한다</a:t>
            </a:r>
            <a:r>
              <a:rPr lang="en-US" altLang="ko-KR" sz="1800" b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Locally Management tablespace</a:t>
            </a:r>
            <a:r>
              <a:rPr lang="ko-KR" altLang="en-US" sz="1800" b="0">
                <a:solidFill>
                  <a:schemeClr val="tx1"/>
                </a:solidFill>
              </a:rPr>
              <a:t>를 생성을 고려한다</a:t>
            </a:r>
            <a:r>
              <a:rPr lang="en-US" altLang="ko-KR" sz="1800" b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테이블 객체를 위한 테이블 스페이스와 인덱스 객체를 위한 테이블스페이스를 분리구성 한다</a:t>
            </a:r>
            <a:r>
              <a:rPr lang="en-US" altLang="ko-KR" sz="1800" b="0">
                <a:solidFill>
                  <a:schemeClr val="tx1"/>
                </a:solidFill>
              </a:rPr>
              <a:t>.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2.4.5 </a:t>
            </a:r>
            <a:r>
              <a:rPr lang="ko-KR" altLang="en-US" sz="1600">
                <a:solidFill>
                  <a:srgbClr val="000000"/>
                </a:solidFill>
              </a:rPr>
              <a:t>반정규화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33796" name="Rectangle 1029"/>
          <p:cNvSpPr>
            <a:spLocks noChangeArrowheads="1"/>
          </p:cNvSpPr>
          <p:nvPr/>
        </p:nvSpPr>
        <p:spPr bwMode="auto">
          <a:xfrm>
            <a:off x="381000" y="838200"/>
            <a:ext cx="8610600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관계에 대한 정합성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데이터의 무결성을 우선할 것인지 아니면 데이터베이스 구성의 단순화와 성능을 우선할지를 고려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반정규화의 절차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ko-KR" altLang="en-US" sz="1400" b="0">
                <a:solidFill>
                  <a:srgbClr val="000000"/>
                </a:solidFill>
              </a:rPr>
              <a:t>반 정규화 대상 조사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범위 처리 빈도수 조사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대량의 범위 처리 조사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통계성 프로세스 조사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테이블 조인 개수 조사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다른 방법 유도 검토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뷰 적용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클러스터링 적용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인덱스 조정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응용 어플리케이션 적용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Partitioning </a:t>
            </a:r>
            <a:r>
              <a:rPr lang="ko-KR" altLang="en-US" sz="1400" b="0">
                <a:solidFill>
                  <a:srgbClr val="000000"/>
                </a:solidFill>
              </a:rPr>
              <a:t>적용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반 정규화 적용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테이블의  반정규화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속성의 반정규화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관계의 반정규화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2.4.5 </a:t>
            </a:r>
            <a:r>
              <a:rPr lang="ko-KR" altLang="en-US" sz="1600">
                <a:solidFill>
                  <a:srgbClr val="000000"/>
                </a:solidFill>
              </a:rPr>
              <a:t>반정규화 </a:t>
            </a:r>
            <a:r>
              <a:rPr lang="en-US" altLang="ko-KR" sz="1600">
                <a:solidFill>
                  <a:srgbClr val="000000"/>
                </a:solidFill>
              </a:rPr>
              <a:t>– </a:t>
            </a:r>
            <a:r>
              <a:rPr lang="ko-KR" altLang="en-US" sz="1600">
                <a:solidFill>
                  <a:srgbClr val="000000"/>
                </a:solidFill>
              </a:rPr>
              <a:t>테이블의 반정규화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381000" y="762000"/>
            <a:ext cx="92202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테이블의 병합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1:1 </a:t>
            </a:r>
            <a:r>
              <a:rPr lang="ko-KR" altLang="en-US" sz="1400" b="0">
                <a:solidFill>
                  <a:srgbClr val="000000"/>
                </a:solidFill>
              </a:rPr>
              <a:t>관계의 병합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1:M </a:t>
            </a:r>
            <a:r>
              <a:rPr lang="ko-KR" altLang="en-US" sz="1400" b="0">
                <a:solidFill>
                  <a:srgbClr val="000000"/>
                </a:solidFill>
              </a:rPr>
              <a:t>관계의 병합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Super type </a:t>
            </a:r>
            <a:r>
              <a:rPr lang="ko-KR" altLang="en-US" sz="1400" b="0">
                <a:solidFill>
                  <a:srgbClr val="000000"/>
                </a:solidFill>
              </a:rPr>
              <a:t>과 </a:t>
            </a:r>
            <a:r>
              <a:rPr lang="en-US" altLang="ko-KR" sz="1400" b="0">
                <a:solidFill>
                  <a:srgbClr val="000000"/>
                </a:solidFill>
              </a:rPr>
              <a:t>Sub Type</a:t>
            </a:r>
            <a:r>
              <a:rPr lang="ko-KR" altLang="en-US" sz="1400" b="0">
                <a:solidFill>
                  <a:srgbClr val="000000"/>
                </a:solidFill>
              </a:rPr>
              <a:t>의 병합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테이블의 분할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ko-KR" altLang="en-US" sz="1400" b="0">
                <a:solidFill>
                  <a:srgbClr val="000000"/>
                </a:solidFill>
              </a:rPr>
              <a:t>수직분할 </a:t>
            </a:r>
            <a:r>
              <a:rPr lang="en-US" altLang="ko-KR" sz="1400" b="0">
                <a:solidFill>
                  <a:srgbClr val="000000"/>
                </a:solidFill>
              </a:rPr>
              <a:t>(</a:t>
            </a:r>
            <a:r>
              <a:rPr lang="ko-KR" altLang="en-US" sz="1400" b="0">
                <a:solidFill>
                  <a:srgbClr val="000000"/>
                </a:solidFill>
              </a:rPr>
              <a:t>특정 속성들만 집중 질의</a:t>
            </a:r>
            <a:r>
              <a:rPr lang="en-US" altLang="ko-KR" sz="1400" b="0">
                <a:solidFill>
                  <a:srgbClr val="000000"/>
                </a:solidFill>
              </a:rPr>
              <a:t>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400" b="0">
                <a:solidFill>
                  <a:srgbClr val="000000"/>
                </a:solidFill>
              </a:rPr>
              <a:t> </a:t>
            </a:r>
            <a:r>
              <a:rPr lang="ko-KR" altLang="en-US" sz="1400" b="0">
                <a:solidFill>
                  <a:srgbClr val="000000"/>
                </a:solidFill>
              </a:rPr>
              <a:t>수평분할 </a:t>
            </a:r>
            <a:r>
              <a:rPr lang="en-US" altLang="ko-KR" sz="1400" b="0">
                <a:solidFill>
                  <a:srgbClr val="000000"/>
                </a:solidFill>
              </a:rPr>
              <a:t>(</a:t>
            </a:r>
            <a:r>
              <a:rPr lang="ko-KR" altLang="en-US" sz="1400" b="0">
                <a:solidFill>
                  <a:srgbClr val="000000"/>
                </a:solidFill>
              </a:rPr>
              <a:t>특정 범위들만 집중 질의</a:t>
            </a:r>
            <a:r>
              <a:rPr lang="en-US" altLang="ko-KR" sz="1400" b="0">
                <a:solidFill>
                  <a:srgbClr val="000000"/>
                </a:solidFill>
              </a:rPr>
              <a:t>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400" b="0">
                <a:solidFill>
                  <a:srgbClr val="000000"/>
                </a:solidFill>
              </a:rPr>
              <a:t> </a:t>
            </a:r>
            <a:r>
              <a:rPr lang="ko-KR" altLang="en-US" sz="1400" b="0">
                <a:solidFill>
                  <a:srgbClr val="000000"/>
                </a:solidFill>
              </a:rPr>
              <a:t>지역별 데이터 분산과 데이터 서버별 분산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특징 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전체적인 스캔의 범위가 감소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테이블의 </a:t>
            </a:r>
            <a:r>
              <a:rPr lang="en-US" altLang="ko-KR" sz="1400" b="0">
                <a:solidFill>
                  <a:srgbClr val="000000"/>
                </a:solidFill>
              </a:rPr>
              <a:t>Locking </a:t>
            </a:r>
            <a:r>
              <a:rPr lang="ko-KR" altLang="en-US" sz="1400" b="0">
                <a:solidFill>
                  <a:srgbClr val="000000"/>
                </a:solidFill>
              </a:rPr>
              <a:t>과 경합이 감소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SQL </a:t>
            </a:r>
            <a:r>
              <a:rPr lang="ko-KR" altLang="en-US" sz="1400" b="0">
                <a:solidFill>
                  <a:srgbClr val="000000"/>
                </a:solidFill>
              </a:rPr>
              <a:t>문이 복잡</a:t>
            </a:r>
          </a:p>
          <a:p>
            <a:pPr lvl="2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전체 테이블을 조회 시 처리 속도 감소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테이블의 추가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통계 테이블의 추가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이력 테이블의 추가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v"/>
            </a:pPr>
            <a:endParaRPr lang="en-US" altLang="ko-KR" sz="14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2.4.5 </a:t>
            </a:r>
            <a:r>
              <a:rPr lang="ko-KR" altLang="en-US" sz="1600">
                <a:solidFill>
                  <a:srgbClr val="000000"/>
                </a:solidFill>
              </a:rPr>
              <a:t>반정규화 </a:t>
            </a:r>
            <a:r>
              <a:rPr lang="en-US" altLang="ko-KR" sz="1600">
                <a:solidFill>
                  <a:srgbClr val="000000"/>
                </a:solidFill>
              </a:rPr>
              <a:t>– </a:t>
            </a:r>
            <a:r>
              <a:rPr lang="ko-KR" altLang="en-US" sz="1600">
                <a:solidFill>
                  <a:srgbClr val="000000"/>
                </a:solidFill>
              </a:rPr>
              <a:t>컬럼의 반정규화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pic>
        <p:nvPicPr>
          <p:cNvPr id="35844" name="Picture 6" descr="D:\기술문서\Database\Oracle\Modeling\방법론작성200303\9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673475"/>
            <a:ext cx="29908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2667000" y="4359275"/>
            <a:ext cx="1295400" cy="212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1692275" y="5835650"/>
            <a:ext cx="1471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1600">
                <a:latin typeface="굴림" pitchFamily="50" charset="-127"/>
              </a:rPr>
              <a:t>조회경로 단축</a:t>
            </a:r>
          </a:p>
        </p:txBody>
      </p:sp>
      <p:pic>
        <p:nvPicPr>
          <p:cNvPr id="35847" name="Picture 9" descr="D:\기술문서\Database\Oracle\Modeling\방법론작성200303\10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124200"/>
            <a:ext cx="34194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5867400" y="3962400"/>
            <a:ext cx="1743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1600">
                <a:latin typeface="굴림" pitchFamily="50" charset="-127"/>
              </a:rPr>
              <a:t>파생 컬럼의 추가</a:t>
            </a:r>
          </a:p>
        </p:txBody>
      </p:sp>
      <p:sp>
        <p:nvSpPr>
          <p:cNvPr id="35849" name="Rectangle 11"/>
          <p:cNvSpPr>
            <a:spLocks noChangeArrowheads="1"/>
          </p:cNvSpPr>
          <p:nvPr/>
        </p:nvSpPr>
        <p:spPr bwMode="auto">
          <a:xfrm>
            <a:off x="4648200" y="3581400"/>
            <a:ext cx="1295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35850" name="Picture 12" descr="D:\기술문서\Database\Oracle\Modeling\방법론작성200303\11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4419600"/>
            <a:ext cx="22574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Rectangle 13"/>
          <p:cNvSpPr>
            <a:spLocks noChangeArrowheads="1"/>
          </p:cNvSpPr>
          <p:nvPr/>
        </p:nvSpPr>
        <p:spPr bwMode="auto">
          <a:xfrm>
            <a:off x="6477000" y="5334000"/>
            <a:ext cx="1295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5852" name="Text Box 14"/>
          <p:cNvSpPr txBox="1">
            <a:spLocks noChangeArrowheads="1"/>
          </p:cNvSpPr>
          <p:nvPr/>
        </p:nvSpPr>
        <p:spPr bwMode="auto">
          <a:xfrm>
            <a:off x="5191125" y="5638800"/>
            <a:ext cx="309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1600">
                <a:latin typeface="굴림" pitchFamily="50" charset="-127"/>
              </a:rPr>
              <a:t>최신 정보를 나타내는 컬럼 추가</a:t>
            </a:r>
          </a:p>
        </p:txBody>
      </p:sp>
      <p:sp>
        <p:nvSpPr>
          <p:cNvPr id="35853" name="Rectangle 15"/>
          <p:cNvSpPr>
            <a:spLocks noChangeArrowheads="1"/>
          </p:cNvSpPr>
          <p:nvPr/>
        </p:nvSpPr>
        <p:spPr bwMode="auto">
          <a:xfrm>
            <a:off x="457200" y="838200"/>
            <a:ext cx="807720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chemeClr val="tx1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중복 컬럼의 추가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자주 사용하는 컬럼의 중복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데이터를 조회하는 경로를 단축하기 위한 컬럼의 중복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컬럼에 의한 파생 컬럼의 추가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로우에 의한 파생 컬럼의 추가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이력 데이터 모델의 컬럼 추가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026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2.4.6 </a:t>
            </a:r>
            <a:r>
              <a:rPr lang="ko-KR" altLang="en-US" sz="1600">
                <a:solidFill>
                  <a:srgbClr val="000000"/>
                </a:solidFill>
              </a:rPr>
              <a:t>테이블 설계</a:t>
            </a:r>
            <a:r>
              <a:rPr lang="en-US" altLang="ko-KR" sz="1600">
                <a:solidFill>
                  <a:srgbClr val="000000"/>
                </a:solidFill>
              </a:rPr>
              <a:t>(1)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36867" name="Text Box 1027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294927" name="Rectangle 1039"/>
          <p:cNvSpPr>
            <a:spLocks noChangeArrowheads="1"/>
          </p:cNvSpPr>
          <p:nvPr/>
        </p:nvSpPr>
        <p:spPr bwMode="auto">
          <a:xfrm>
            <a:off x="304800" y="838200"/>
            <a:ext cx="9144000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600" b="0">
                <a:solidFill>
                  <a:schemeClr val="tx1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Entity</a:t>
            </a:r>
            <a:r>
              <a:rPr lang="ko-KR" altLang="en-US" sz="1600" b="0">
                <a:solidFill>
                  <a:srgbClr val="000000"/>
                </a:solidFill>
              </a:rPr>
              <a:t>를 </a:t>
            </a:r>
            <a:r>
              <a:rPr lang="en-US" altLang="ko-KR" sz="1600" b="0">
                <a:solidFill>
                  <a:srgbClr val="000000"/>
                </a:solidFill>
              </a:rPr>
              <a:t>table</a:t>
            </a:r>
            <a:r>
              <a:rPr lang="ko-KR" altLang="en-US" sz="1600" b="0">
                <a:solidFill>
                  <a:srgbClr val="000000"/>
                </a:solidFill>
              </a:rPr>
              <a:t>로</a:t>
            </a:r>
            <a:r>
              <a:rPr lang="ko-KR" altLang="en-US" sz="1800" b="0">
                <a:solidFill>
                  <a:srgbClr val="000000"/>
                </a:solidFill>
              </a:rPr>
              <a:t> 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일반적으로 </a:t>
            </a:r>
            <a:r>
              <a:rPr lang="en-US" altLang="ko-KR" sz="1400" b="0">
                <a:solidFill>
                  <a:srgbClr val="000000"/>
                </a:solidFill>
              </a:rPr>
              <a:t>TABLE </a:t>
            </a:r>
            <a:r>
              <a:rPr lang="ko-KR" altLang="en-US" sz="1400" b="0">
                <a:solidFill>
                  <a:srgbClr val="000000"/>
                </a:solidFill>
              </a:rPr>
              <a:t>명칭과 </a:t>
            </a:r>
            <a:r>
              <a:rPr lang="en-US" altLang="ko-KR" sz="1400" b="0">
                <a:solidFill>
                  <a:srgbClr val="000000"/>
                </a:solidFill>
              </a:rPr>
              <a:t>ENTITY </a:t>
            </a:r>
            <a:r>
              <a:rPr lang="ko-KR" altLang="en-US" sz="1400" b="0">
                <a:solidFill>
                  <a:srgbClr val="000000"/>
                </a:solidFill>
              </a:rPr>
              <a:t>명칭은 동일하게 </a:t>
            </a:r>
            <a:endParaRPr lang="ko-KR" alt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필요에 따라 </a:t>
            </a:r>
            <a:r>
              <a:rPr lang="en-US" altLang="ko-KR" sz="1400" b="0">
                <a:solidFill>
                  <a:srgbClr val="000000"/>
                </a:solidFill>
              </a:rPr>
              <a:t>ENTITY </a:t>
            </a:r>
            <a:r>
              <a:rPr lang="ko-KR" altLang="en-US" sz="1400" b="0">
                <a:solidFill>
                  <a:srgbClr val="000000"/>
                </a:solidFill>
              </a:rPr>
              <a:t>명칭은 한글로 하고 동의어를 영문으로 표시 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사례표</a:t>
            </a:r>
            <a:r>
              <a:rPr lang="en-US" altLang="ko-KR" sz="1400" b="0">
                <a:solidFill>
                  <a:srgbClr val="000000"/>
                </a:solidFill>
              </a:rPr>
              <a:t>(instance chart)</a:t>
            </a:r>
            <a:r>
              <a:rPr lang="ko-KR" altLang="en-US" sz="1400" b="0">
                <a:solidFill>
                  <a:srgbClr val="000000"/>
                </a:solidFill>
              </a:rPr>
              <a:t>에 </a:t>
            </a:r>
            <a:r>
              <a:rPr lang="en-US" altLang="ko-KR" sz="1400" b="0">
                <a:solidFill>
                  <a:srgbClr val="000000"/>
                </a:solidFill>
              </a:rPr>
              <a:t>TABLE</a:t>
            </a:r>
            <a:r>
              <a:rPr lang="ko-KR" altLang="en-US" sz="1400" b="0">
                <a:solidFill>
                  <a:srgbClr val="000000"/>
                </a:solidFill>
              </a:rPr>
              <a:t>의 역할을 간략하게 표현 </a:t>
            </a:r>
            <a:endParaRPr lang="ko-KR" alt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SUPER-TYPE </a:t>
            </a:r>
            <a:r>
              <a:rPr lang="ko-KR" altLang="en-US" sz="1400" b="0">
                <a:solidFill>
                  <a:srgbClr val="000000"/>
                </a:solidFill>
              </a:rPr>
              <a:t>이나 </a:t>
            </a:r>
            <a:r>
              <a:rPr lang="en-US" altLang="ko-KR" sz="1400" b="0">
                <a:solidFill>
                  <a:srgbClr val="000000"/>
                </a:solidFill>
              </a:rPr>
              <a:t>SUB-TYPE</a:t>
            </a:r>
            <a:r>
              <a:rPr lang="ko-KR" altLang="en-US" sz="1400" b="0">
                <a:solidFill>
                  <a:srgbClr val="000000"/>
                </a:solidFill>
              </a:rPr>
              <a:t>은 나중에 결정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 </a:t>
            </a:r>
            <a:r>
              <a:rPr lang="en-US" altLang="ko-KR" sz="1600" b="0">
                <a:solidFill>
                  <a:srgbClr val="000000"/>
                </a:solidFill>
              </a:rPr>
              <a:t>Attribute</a:t>
            </a:r>
            <a:r>
              <a:rPr lang="ko-KR" altLang="en-US" sz="1600" b="0">
                <a:solidFill>
                  <a:srgbClr val="000000"/>
                </a:solidFill>
              </a:rPr>
              <a:t>를 </a:t>
            </a:r>
            <a:r>
              <a:rPr lang="en-US" altLang="ko-KR" sz="1600" b="0">
                <a:solidFill>
                  <a:srgbClr val="000000"/>
                </a:solidFill>
              </a:rPr>
              <a:t>Column</a:t>
            </a:r>
            <a:r>
              <a:rPr lang="ko-KR" altLang="en-US" sz="1600" b="0">
                <a:solidFill>
                  <a:srgbClr val="000000"/>
                </a:solidFill>
              </a:rPr>
              <a:t>로</a:t>
            </a:r>
            <a:endParaRPr lang="ko-KR" altLang="en-US" sz="16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컬럼의 명칭은 속성의 명칭과 반드시 일치할 필요는 없으나 가능한 표준화된 약어를 사용한다 </a:t>
            </a:r>
            <a:endParaRPr lang="ko-KR" alt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주식별자를 </a:t>
            </a:r>
            <a:r>
              <a:rPr lang="en-US" altLang="ko-KR" sz="1400" b="0">
                <a:solidFill>
                  <a:srgbClr val="000000"/>
                </a:solidFill>
              </a:rPr>
              <a:t>Primary Key</a:t>
            </a:r>
            <a:r>
              <a:rPr lang="ko-KR" altLang="en-US" sz="1400" b="0">
                <a:solidFill>
                  <a:srgbClr val="000000"/>
                </a:solidFill>
              </a:rPr>
              <a:t>로 외부 식별자는 </a:t>
            </a:r>
            <a:r>
              <a:rPr lang="en-US" altLang="ko-KR" sz="1400" b="0">
                <a:solidFill>
                  <a:srgbClr val="000000"/>
                </a:solidFill>
              </a:rPr>
              <a:t>Foreign Key</a:t>
            </a:r>
            <a:r>
              <a:rPr lang="ko-KR" altLang="en-US" sz="1400" b="0">
                <a:solidFill>
                  <a:srgbClr val="000000"/>
                </a:solidFill>
              </a:rPr>
              <a:t>로 설정 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SQL</a:t>
            </a:r>
            <a:r>
              <a:rPr lang="ko-KR" altLang="en-US" sz="1400" b="0">
                <a:solidFill>
                  <a:srgbClr val="000000"/>
                </a:solidFill>
              </a:rPr>
              <a:t>의 예약어</a:t>
            </a:r>
            <a:r>
              <a:rPr lang="en-US" altLang="ko-KR" sz="1400" b="0">
                <a:solidFill>
                  <a:srgbClr val="000000"/>
                </a:solidFill>
              </a:rPr>
              <a:t>(reserved word)</a:t>
            </a:r>
            <a:r>
              <a:rPr lang="ko-KR" altLang="en-US" sz="1400" b="0">
                <a:solidFill>
                  <a:srgbClr val="000000"/>
                </a:solidFill>
              </a:rPr>
              <a:t>의 사용을 피한다 </a:t>
            </a:r>
            <a:endParaRPr lang="ko-KR" alt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가능한 컬럼 명칭은 짧은 것이 좋으며 짧은 명칭은 </a:t>
            </a:r>
            <a:r>
              <a:rPr lang="en-US" altLang="ko-KR" sz="1400" b="0">
                <a:solidFill>
                  <a:srgbClr val="000000"/>
                </a:solidFill>
              </a:rPr>
              <a:t>SQL </a:t>
            </a:r>
            <a:r>
              <a:rPr lang="ko-KR" altLang="en-US" sz="1400" b="0">
                <a:solidFill>
                  <a:srgbClr val="000000"/>
                </a:solidFill>
              </a:rPr>
              <a:t>해독시간을 감소시킨다 </a:t>
            </a:r>
            <a:endParaRPr lang="ko-KR" alt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필수입력 속성은 </a:t>
            </a:r>
            <a:r>
              <a:rPr lang="en-US" altLang="ko-KR" sz="1400" b="0">
                <a:solidFill>
                  <a:srgbClr val="000000"/>
                </a:solidFill>
              </a:rPr>
              <a:t>Nulls/Unique </a:t>
            </a:r>
            <a:r>
              <a:rPr lang="ko-KR" altLang="en-US" sz="1400" b="0">
                <a:solidFill>
                  <a:srgbClr val="000000"/>
                </a:solidFill>
              </a:rPr>
              <a:t>란에 </a:t>
            </a:r>
            <a:r>
              <a:rPr lang="en-US" altLang="ko-KR" sz="1400" b="0">
                <a:solidFill>
                  <a:srgbClr val="000000"/>
                </a:solidFill>
              </a:rPr>
              <a:t>NN</a:t>
            </a:r>
            <a:r>
              <a:rPr lang="ko-KR" altLang="en-US" sz="1400" b="0">
                <a:solidFill>
                  <a:srgbClr val="000000"/>
                </a:solidFill>
              </a:rPr>
              <a:t>을 표시한다 </a:t>
            </a:r>
            <a:endParaRPr lang="ko-KR" alt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용어사전과 도메인 정의에 따라 설계한 속성을 그대로 컬럼으로 사용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DATE </a:t>
            </a:r>
            <a:r>
              <a:rPr lang="ko-KR" altLang="en-US" sz="1400" b="0">
                <a:solidFill>
                  <a:srgbClr val="000000"/>
                </a:solidFill>
              </a:rPr>
              <a:t>타입은 </a:t>
            </a:r>
            <a:r>
              <a:rPr lang="en-US" altLang="ko-KR" sz="1400" b="0">
                <a:solidFill>
                  <a:srgbClr val="000000"/>
                </a:solidFill>
              </a:rPr>
              <a:t>DATE</a:t>
            </a:r>
            <a:r>
              <a:rPr lang="ko-KR" altLang="en-US" sz="1400" b="0">
                <a:solidFill>
                  <a:srgbClr val="000000"/>
                </a:solidFill>
              </a:rPr>
              <a:t>연산이나 </a:t>
            </a:r>
            <a:r>
              <a:rPr lang="en-US" altLang="ko-KR" sz="1400" b="0">
                <a:solidFill>
                  <a:srgbClr val="000000"/>
                </a:solidFill>
              </a:rPr>
              <a:t>LOGGING, </a:t>
            </a:r>
            <a:r>
              <a:rPr lang="ko-KR" altLang="en-US" sz="1400" b="0">
                <a:solidFill>
                  <a:srgbClr val="000000"/>
                </a:solidFill>
              </a:rPr>
              <a:t>시간 계산이 요구하는 경우에 사용하고 날짜 계산이 요구하는 컬럼은 문자로 지정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ko-KR" altLang="en-US" sz="1400" b="0">
                <a:solidFill>
                  <a:srgbClr val="000000"/>
                </a:solidFill>
              </a:rPr>
              <a:t> 자기 참조 컬럼의 최상위는 </a:t>
            </a:r>
            <a:r>
              <a:rPr lang="en-US" altLang="ko-KR" sz="1400" b="0">
                <a:solidFill>
                  <a:srgbClr val="000000"/>
                </a:solidFill>
              </a:rPr>
              <a:t>Null</a:t>
            </a:r>
            <a:r>
              <a:rPr lang="ko-KR" altLang="en-US" sz="1400" b="0">
                <a:solidFill>
                  <a:srgbClr val="000000"/>
                </a:solidFill>
              </a:rPr>
              <a:t>로 지정하지 않고 ‘*’로 지정</a:t>
            </a:r>
            <a:r>
              <a:rPr lang="en-US" altLang="ko-KR" sz="1400" b="0">
                <a:solidFill>
                  <a:srgbClr val="000000"/>
                </a:solidFill>
              </a:rPr>
              <a:t>(</a:t>
            </a:r>
            <a:r>
              <a:rPr lang="ko-KR" altLang="en-US" sz="1400" b="0">
                <a:solidFill>
                  <a:srgbClr val="000000"/>
                </a:solidFill>
              </a:rPr>
              <a:t>인덱스 사용을 위해</a:t>
            </a:r>
            <a:r>
              <a:rPr lang="en-US" altLang="ko-KR" sz="1400" b="0">
                <a:solidFill>
                  <a:srgbClr val="000000"/>
                </a:solidFill>
              </a:rPr>
              <a:t>)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altLang="ko-KR" sz="1400" b="0">
                <a:solidFill>
                  <a:srgbClr val="000000"/>
                </a:solidFill>
              </a:rPr>
              <a:t> Default</a:t>
            </a:r>
            <a:r>
              <a:rPr lang="ko-KR" altLang="en-US" sz="1400" b="0">
                <a:solidFill>
                  <a:srgbClr val="000000"/>
                </a:solidFill>
              </a:rPr>
              <a:t>의 지정으로 코딩의 단순화와 데이터 무결성을 보장한다</a:t>
            </a:r>
            <a:r>
              <a:rPr lang="en-US" altLang="ko-KR" sz="1400" b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026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2.4.6 </a:t>
            </a:r>
            <a:r>
              <a:rPr lang="ko-KR" altLang="en-US" sz="1600">
                <a:solidFill>
                  <a:srgbClr val="000000"/>
                </a:solidFill>
              </a:rPr>
              <a:t>테이블 설계</a:t>
            </a:r>
            <a:r>
              <a:rPr lang="en-US" altLang="ko-KR" sz="1600">
                <a:solidFill>
                  <a:srgbClr val="000000"/>
                </a:solidFill>
              </a:rPr>
              <a:t>(2)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37891" name="Text Box 1027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37892" name="Rectangle 1028"/>
          <p:cNvSpPr>
            <a:spLocks noChangeArrowheads="1"/>
          </p:cNvSpPr>
          <p:nvPr/>
        </p:nvSpPr>
        <p:spPr bwMode="auto">
          <a:xfrm>
            <a:off x="304800" y="838200"/>
            <a:ext cx="9144000" cy="389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rgbClr val="000000"/>
                </a:solidFill>
              </a:rPr>
              <a:t> Constraint </a:t>
            </a:r>
            <a:r>
              <a:rPr lang="ko-KR" altLang="en-US" sz="1600" b="0">
                <a:solidFill>
                  <a:srgbClr val="000000"/>
                </a:solidFill>
              </a:rPr>
              <a:t>설정 장점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데이터베이스 성능을 향상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선언과 변경이 가능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활성화</a:t>
            </a:r>
            <a:r>
              <a:rPr lang="en-US" altLang="ko-KR" sz="1400" b="0">
                <a:solidFill>
                  <a:srgbClr val="000000"/>
                </a:solidFill>
              </a:rPr>
              <a:t>/ </a:t>
            </a:r>
            <a:r>
              <a:rPr lang="ko-KR" altLang="en-US" sz="1400" b="0">
                <a:solidFill>
                  <a:srgbClr val="000000"/>
                </a:solidFill>
              </a:rPr>
              <a:t>비활성화 할 수 있다</a:t>
            </a:r>
            <a:r>
              <a:rPr lang="en-US" altLang="ko-KR" sz="1400" b="0">
                <a:solidFill>
                  <a:srgbClr val="000000"/>
                </a:solidFill>
              </a:rPr>
              <a:t>.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400" b="0">
                <a:solidFill>
                  <a:srgbClr val="000000"/>
                </a:solidFill>
              </a:rPr>
              <a:t> </a:t>
            </a:r>
            <a:r>
              <a:rPr lang="ko-KR" altLang="en-US" sz="1400" b="0">
                <a:solidFill>
                  <a:srgbClr val="000000"/>
                </a:solidFill>
              </a:rPr>
              <a:t>요구사항과 </a:t>
            </a:r>
            <a:r>
              <a:rPr lang="en-US" altLang="ko-KR" sz="1400" b="0">
                <a:solidFill>
                  <a:srgbClr val="000000"/>
                </a:solidFill>
              </a:rPr>
              <a:t>Rule</a:t>
            </a:r>
            <a:r>
              <a:rPr lang="ko-KR" altLang="en-US" sz="1400" b="0">
                <a:solidFill>
                  <a:srgbClr val="000000"/>
                </a:solidFill>
              </a:rPr>
              <a:t>의 통제가 가능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Constraint</a:t>
            </a:r>
            <a:r>
              <a:rPr lang="ko-KR" altLang="en-US" sz="1600" b="0">
                <a:solidFill>
                  <a:srgbClr val="000000"/>
                </a:solidFill>
              </a:rPr>
              <a:t>의 종류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Not Null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400" b="0">
                <a:solidFill>
                  <a:srgbClr val="000000"/>
                </a:solidFill>
              </a:rPr>
              <a:t> Unique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400" b="0">
                <a:solidFill>
                  <a:srgbClr val="000000"/>
                </a:solidFill>
              </a:rPr>
              <a:t> </a:t>
            </a:r>
            <a:r>
              <a:rPr lang="ko-KR" altLang="en-US" sz="1400" b="0">
                <a:solidFill>
                  <a:srgbClr val="000000"/>
                </a:solidFill>
              </a:rPr>
              <a:t>컬럼 </a:t>
            </a:r>
            <a:r>
              <a:rPr lang="en-US" altLang="ko-KR" sz="1400" b="0">
                <a:solidFill>
                  <a:srgbClr val="000000"/>
                </a:solidFill>
              </a:rPr>
              <a:t>Check</a:t>
            </a:r>
            <a:r>
              <a:rPr lang="ko-KR" altLang="en-US" sz="1400" b="0">
                <a:solidFill>
                  <a:srgbClr val="000000"/>
                </a:solidFill>
              </a:rPr>
              <a:t>조건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테이블 </a:t>
            </a:r>
            <a:r>
              <a:rPr lang="en-US" altLang="ko-KR" sz="1400" b="0">
                <a:solidFill>
                  <a:srgbClr val="000000"/>
                </a:solidFill>
              </a:rPr>
              <a:t>Check </a:t>
            </a:r>
            <a:r>
              <a:rPr lang="ko-KR" altLang="en-US" sz="1400" b="0">
                <a:solidFill>
                  <a:srgbClr val="000000"/>
                </a:solidFill>
              </a:rPr>
              <a:t>조건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400" b="0">
                <a:solidFill>
                  <a:srgbClr val="000000"/>
                </a:solidFill>
              </a:rPr>
              <a:t> </a:t>
            </a:r>
            <a:r>
              <a:rPr lang="en-US" altLang="ko-KR" sz="1400" b="0">
                <a:solidFill>
                  <a:srgbClr val="000000"/>
                </a:solidFill>
              </a:rPr>
              <a:t>Primary Key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400" b="0">
                <a:solidFill>
                  <a:srgbClr val="000000"/>
                </a:solidFill>
              </a:rPr>
              <a:t> Foreign Key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2.4.7 </a:t>
            </a:r>
            <a:r>
              <a:rPr lang="ko-KR" altLang="en-US" sz="1600">
                <a:solidFill>
                  <a:srgbClr val="000000"/>
                </a:solidFill>
              </a:rPr>
              <a:t>인덱스 설계</a:t>
            </a:r>
            <a:r>
              <a:rPr lang="en-US" altLang="ko-KR" sz="1600">
                <a:solidFill>
                  <a:srgbClr val="000000"/>
                </a:solidFill>
              </a:rPr>
              <a:t>(1)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04800" y="838200"/>
            <a:ext cx="9144000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설계 단계에서는 </a:t>
            </a:r>
            <a:r>
              <a:rPr lang="en-US" altLang="ko-KR" sz="1800" b="0">
                <a:solidFill>
                  <a:srgbClr val="000000"/>
                </a:solidFill>
              </a:rPr>
              <a:t>Primary Key</a:t>
            </a:r>
            <a:r>
              <a:rPr lang="ko-KR" altLang="en-US" sz="1800" b="0">
                <a:solidFill>
                  <a:srgbClr val="000000"/>
                </a:solidFill>
              </a:rPr>
              <a:t>와 </a:t>
            </a:r>
            <a:r>
              <a:rPr lang="en-US" altLang="ko-KR" sz="1800" b="0">
                <a:solidFill>
                  <a:srgbClr val="000000"/>
                </a:solidFill>
              </a:rPr>
              <a:t>Foreign Key </a:t>
            </a:r>
            <a:r>
              <a:rPr lang="ko-KR" altLang="en-US" sz="1800" b="0">
                <a:solidFill>
                  <a:srgbClr val="000000"/>
                </a:solidFill>
              </a:rPr>
              <a:t>및 테이블 접근 경로가 분명하게 드러나는 컬럼에 대해서 기본적인 인덱스 지정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개발 단계에서 </a:t>
            </a:r>
            <a:r>
              <a:rPr lang="en-US" altLang="ko-KR" sz="1800" b="0">
                <a:solidFill>
                  <a:srgbClr val="000000"/>
                </a:solidFill>
              </a:rPr>
              <a:t>SQL </a:t>
            </a:r>
            <a:r>
              <a:rPr lang="ko-KR" altLang="en-US" sz="1800" b="0">
                <a:solidFill>
                  <a:srgbClr val="000000"/>
                </a:solidFill>
              </a:rPr>
              <a:t>문장 구조를 검토하여 반복적으로 인덱스 설계 진행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인덱스 설계의 순서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인덱스 대상 선정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인덱스 최적화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인덱스 정의서 작성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인덱스 대상 테이블 선정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MULTI BLOCK READ </a:t>
            </a:r>
            <a:r>
              <a:rPr lang="ko-KR" altLang="en-US" sz="1600" b="0">
                <a:solidFill>
                  <a:srgbClr val="000000"/>
                </a:solidFill>
              </a:rPr>
              <a:t>수에 의해 판단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MULTI BLOCK READ</a:t>
            </a:r>
            <a:r>
              <a:rPr lang="ko-KR" altLang="en-US" sz="1600" b="0">
                <a:solidFill>
                  <a:srgbClr val="000000"/>
                </a:solidFill>
              </a:rPr>
              <a:t>가 </a:t>
            </a:r>
            <a:r>
              <a:rPr lang="en-US" altLang="ko-KR" sz="1600" b="0">
                <a:solidFill>
                  <a:srgbClr val="000000"/>
                </a:solidFill>
              </a:rPr>
              <a:t>16</a:t>
            </a:r>
            <a:r>
              <a:rPr lang="ko-KR" altLang="en-US" sz="1600" b="0">
                <a:solidFill>
                  <a:srgbClr val="000000"/>
                </a:solidFill>
              </a:rPr>
              <a:t>일 때 테이블의 크기가 </a:t>
            </a:r>
            <a:r>
              <a:rPr lang="en-US" altLang="ko-KR" sz="1600" b="0">
                <a:solidFill>
                  <a:srgbClr val="000000"/>
                </a:solidFill>
              </a:rPr>
              <a:t>16</a:t>
            </a:r>
            <a:r>
              <a:rPr lang="ko-KR" altLang="en-US" sz="1600" b="0">
                <a:solidFill>
                  <a:srgbClr val="000000"/>
                </a:solidFill>
              </a:rPr>
              <a:t>블록 이상일 경우 인덱스 설정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MULTI_BLOCK_READ_COUNT</a:t>
            </a:r>
            <a:r>
              <a:rPr lang="ko-KR" altLang="en-US" sz="1600" b="0">
                <a:solidFill>
                  <a:srgbClr val="000000"/>
                </a:solidFill>
              </a:rPr>
              <a:t>는 </a:t>
            </a:r>
            <a:r>
              <a:rPr lang="en-US" altLang="ko-KR" sz="1600" b="0">
                <a:solidFill>
                  <a:srgbClr val="000000"/>
                </a:solidFill>
              </a:rPr>
              <a:t>8</a:t>
            </a:r>
            <a:r>
              <a:rPr lang="ko-KR" altLang="en-US" sz="1600" b="0">
                <a:solidFill>
                  <a:srgbClr val="000000"/>
                </a:solidFill>
              </a:rPr>
              <a:t>인 경우 </a:t>
            </a:r>
            <a:r>
              <a:rPr lang="en-US" altLang="ko-KR" sz="1600" b="0">
                <a:solidFill>
                  <a:srgbClr val="000000"/>
                </a:solidFill>
              </a:rPr>
              <a:t>(BLOCK SIZE 8K) </a:t>
            </a:r>
            <a:r>
              <a:rPr lang="ko-KR" altLang="en-US" sz="1600" b="0">
                <a:solidFill>
                  <a:srgbClr val="000000"/>
                </a:solidFill>
              </a:rPr>
              <a:t>테이블의 크기가 </a:t>
            </a:r>
            <a:r>
              <a:rPr lang="en-US" altLang="ko-KR" sz="1600" b="0">
                <a:solidFill>
                  <a:srgbClr val="000000"/>
                </a:solidFill>
              </a:rPr>
              <a:t>64k</a:t>
            </a:r>
            <a:r>
              <a:rPr lang="ko-KR" altLang="en-US" sz="1600" b="0">
                <a:solidFill>
                  <a:srgbClr val="000000"/>
                </a:solidFill>
              </a:rPr>
              <a:t>이하이면 인덱스를 불필요</a:t>
            </a:r>
            <a:r>
              <a:rPr lang="en-US" altLang="ko-KR" sz="1600" b="0">
                <a:solidFill>
                  <a:srgbClr val="000000"/>
                </a:solidFill>
              </a:rPr>
              <a:t>. </a:t>
            </a:r>
            <a:r>
              <a:rPr lang="ko-KR" altLang="en-US" sz="1600" b="0">
                <a:solidFill>
                  <a:srgbClr val="000000"/>
                </a:solidFill>
              </a:rPr>
              <a:t>그러나 참조 관계인 경우 인덱스를 생성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 인덱스 대상 컬럼의 선정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분포도 </a:t>
            </a:r>
            <a:r>
              <a:rPr lang="en-US" altLang="ko-KR" sz="1600" b="0">
                <a:solidFill>
                  <a:srgbClr val="000000"/>
                </a:solidFill>
              </a:rPr>
              <a:t>= </a:t>
            </a:r>
            <a:r>
              <a:rPr lang="ko-KR" altLang="en-US" sz="1600" b="0">
                <a:solidFill>
                  <a:srgbClr val="000000"/>
                </a:solidFill>
              </a:rPr>
              <a:t>데이터별 평균 로우 수 </a:t>
            </a:r>
            <a:r>
              <a:rPr lang="en-US" altLang="ko-KR" sz="1600" b="0">
                <a:solidFill>
                  <a:srgbClr val="000000"/>
                </a:solidFill>
              </a:rPr>
              <a:t>/ </a:t>
            </a:r>
            <a:r>
              <a:rPr lang="ko-KR" altLang="en-US" sz="1600" b="0">
                <a:solidFill>
                  <a:srgbClr val="000000"/>
                </a:solidFill>
              </a:rPr>
              <a:t>테이블 총 로우 수 * </a:t>
            </a:r>
            <a:r>
              <a:rPr lang="en-US" altLang="ko-KR" sz="1600" b="0">
                <a:solidFill>
                  <a:srgbClr val="000000"/>
                </a:solidFill>
              </a:rPr>
              <a:t>100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분포도가 </a:t>
            </a:r>
            <a:r>
              <a:rPr lang="en-US" altLang="ko-KR" sz="1600" b="0">
                <a:solidFill>
                  <a:srgbClr val="000000"/>
                </a:solidFill>
              </a:rPr>
              <a:t>10 ~ 15%</a:t>
            </a:r>
            <a:r>
              <a:rPr lang="ko-KR" altLang="en-US" sz="1600" b="0">
                <a:solidFill>
                  <a:srgbClr val="000000"/>
                </a:solidFill>
              </a:rPr>
              <a:t>인 컬럼에 대해서 인덱스 지정</a:t>
            </a:r>
          </a:p>
          <a:p>
            <a:pPr lvl="1" algn="l">
              <a:spcBef>
                <a:spcPct val="2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자주 사용하는 컬럼</a:t>
            </a:r>
            <a:r>
              <a:rPr lang="en-US" altLang="ko-KR" sz="1600" b="0">
                <a:solidFill>
                  <a:srgbClr val="000000"/>
                </a:solidFill>
              </a:rPr>
              <a:t>(ORDER BY, GROUP BY, UNION, DISTINCT)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2.4.7 </a:t>
            </a:r>
            <a:r>
              <a:rPr lang="ko-KR" altLang="en-US" sz="1600">
                <a:solidFill>
                  <a:srgbClr val="000000"/>
                </a:solidFill>
              </a:rPr>
              <a:t>인덱스 설계</a:t>
            </a:r>
            <a:r>
              <a:rPr lang="en-US" altLang="ko-KR" sz="1600">
                <a:solidFill>
                  <a:srgbClr val="000000"/>
                </a:solidFill>
              </a:rPr>
              <a:t>(2)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04800" y="838200"/>
            <a:ext cx="9144000" cy="319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인덱스 컬럼은 수정이 자주 발생하지 않는 컬럼을 선정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분포도가 기형적 불균형인 인덱스는 설정 재고</a:t>
            </a:r>
            <a:r>
              <a:rPr lang="en-US" altLang="ko-KR" sz="1800" b="0">
                <a:solidFill>
                  <a:srgbClr val="000000"/>
                </a:solidFill>
              </a:rPr>
              <a:t>(NULL</a:t>
            </a:r>
            <a:r>
              <a:rPr lang="ko-KR" altLang="en-US" sz="1800" b="0">
                <a:solidFill>
                  <a:srgbClr val="000000"/>
                </a:solidFill>
              </a:rPr>
              <a:t>의 사용</a:t>
            </a:r>
            <a:r>
              <a:rPr lang="en-US" altLang="ko-KR" sz="1800" b="0">
                <a:solidFill>
                  <a:srgbClr val="000000"/>
                </a:solidFill>
              </a:rPr>
              <a:t>)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데이터의 </a:t>
            </a:r>
            <a:r>
              <a:rPr lang="en-US" altLang="ko-KR" sz="1800" b="0">
                <a:solidFill>
                  <a:srgbClr val="000000"/>
                </a:solidFill>
              </a:rPr>
              <a:t>DML </a:t>
            </a:r>
            <a:r>
              <a:rPr lang="ko-KR" altLang="en-US" sz="1800" b="0">
                <a:solidFill>
                  <a:srgbClr val="000000"/>
                </a:solidFill>
              </a:rPr>
              <a:t>작업이 많은 테이블의 경우 인덱스의 개수 </a:t>
            </a:r>
            <a:r>
              <a:rPr lang="en-US" altLang="ko-KR" sz="1800" b="0">
                <a:solidFill>
                  <a:srgbClr val="000000"/>
                </a:solidFill>
              </a:rPr>
              <a:t>5</a:t>
            </a:r>
            <a:r>
              <a:rPr lang="ko-KR" altLang="en-US" sz="1800" b="0">
                <a:solidFill>
                  <a:srgbClr val="000000"/>
                </a:solidFill>
              </a:rPr>
              <a:t>개 이하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</a:rPr>
              <a:t>CHAR </a:t>
            </a:r>
            <a:r>
              <a:rPr lang="en-US" altLang="ko-KR" sz="1800" b="0">
                <a:solidFill>
                  <a:srgbClr val="000000"/>
                </a:solidFill>
                <a:sym typeface="Wingdings" pitchFamily="2" charset="2"/>
              </a:rPr>
              <a:t> VARCHAR2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  <a:sym typeface="Wingdings" pitchFamily="2" charset="2"/>
              </a:rPr>
              <a:t> Date </a:t>
            </a:r>
            <a:r>
              <a:rPr lang="ko-KR" altLang="en-US" sz="1800" b="0">
                <a:solidFill>
                  <a:srgbClr val="000000"/>
                </a:solidFill>
                <a:sym typeface="Wingdings" pitchFamily="2" charset="2"/>
              </a:rPr>
              <a:t>타입은 ‘</a:t>
            </a:r>
            <a:r>
              <a:rPr lang="en-US" altLang="ko-KR" sz="1800" b="0">
                <a:solidFill>
                  <a:srgbClr val="000000"/>
                </a:solidFill>
                <a:sym typeface="Wingdings" pitchFamily="2" charset="2"/>
              </a:rPr>
              <a:t>=‘ </a:t>
            </a:r>
            <a:r>
              <a:rPr lang="ko-KR" altLang="en-US" sz="1800" b="0">
                <a:solidFill>
                  <a:srgbClr val="000000"/>
                </a:solidFill>
                <a:sym typeface="Wingdings" pitchFamily="2" charset="2"/>
              </a:rPr>
              <a:t>연산의 경우가 드물다 </a:t>
            </a:r>
            <a:r>
              <a:rPr lang="en-US" altLang="ko-KR" sz="1800" b="0">
                <a:solidFill>
                  <a:srgbClr val="000000"/>
                </a:solidFill>
                <a:sym typeface="Wingdings" pitchFamily="2" charset="2"/>
              </a:rPr>
              <a:t>Substr, Like</a:t>
            </a:r>
            <a:r>
              <a:rPr lang="ko-KR" altLang="en-US" sz="1800" b="0">
                <a:solidFill>
                  <a:srgbClr val="000000"/>
                </a:solidFill>
                <a:sym typeface="Wingdings" pitchFamily="2" charset="2"/>
              </a:rPr>
              <a:t>연산이 불가능</a:t>
            </a:r>
          </a:p>
          <a:p>
            <a:pPr algn="l">
              <a:spcBef>
                <a:spcPct val="2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  <a:sym typeface="Wingdings" pitchFamily="2" charset="2"/>
              </a:rPr>
              <a:t> 결합인덱스</a:t>
            </a:r>
          </a:p>
          <a:p>
            <a:pPr lvl="1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ko-KR" altLang="en-US" sz="1600" b="0">
                <a:solidFill>
                  <a:srgbClr val="000000"/>
                </a:solidFill>
                <a:sym typeface="Wingdings" pitchFamily="2" charset="2"/>
              </a:rPr>
              <a:t> 컬럼 순서가 중요</a:t>
            </a:r>
          </a:p>
          <a:p>
            <a:pPr lvl="1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ko-KR" altLang="en-US" sz="1600" b="0">
                <a:solidFill>
                  <a:srgbClr val="000000"/>
                </a:solidFill>
                <a:sym typeface="Wingdings" pitchFamily="2" charset="2"/>
              </a:rPr>
              <a:t> 접근 경로가 ‘</a:t>
            </a:r>
            <a:r>
              <a:rPr lang="en-US" altLang="ko-KR" sz="1600" b="0">
                <a:solidFill>
                  <a:srgbClr val="000000"/>
                </a:solidFill>
                <a:sym typeface="Wingdings" pitchFamily="2" charset="2"/>
              </a:rPr>
              <a:t>=‘ </a:t>
            </a:r>
            <a:r>
              <a:rPr lang="ko-KR" altLang="en-US" sz="1600" b="0">
                <a:solidFill>
                  <a:srgbClr val="000000"/>
                </a:solidFill>
                <a:sym typeface="Wingdings" pitchFamily="2" charset="2"/>
              </a:rPr>
              <a:t>연산이 가능한 컬럼이 앞으로</a:t>
            </a:r>
          </a:p>
          <a:p>
            <a:pPr lvl="1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ko-KR" altLang="en-US" sz="1600" b="0">
                <a:solidFill>
                  <a:srgbClr val="000000"/>
                </a:solidFill>
                <a:sym typeface="Wingdings" pitchFamily="2" charset="2"/>
              </a:rPr>
              <a:t> 분포도 좋은 컬럼이 앞으로</a:t>
            </a:r>
          </a:p>
          <a:p>
            <a:pPr lvl="1" algn="l">
              <a:spcBef>
                <a:spcPct val="20000"/>
              </a:spcBef>
              <a:buFont typeface="Wingdings" pitchFamily="2" charset="2"/>
              <a:buChar char="§"/>
            </a:pPr>
            <a:r>
              <a:rPr lang="ko-KR" altLang="en-US" sz="1600" b="0">
                <a:solidFill>
                  <a:srgbClr val="000000"/>
                </a:solidFill>
                <a:sym typeface="Wingdings" pitchFamily="2" charset="2"/>
              </a:rPr>
              <a:t> 정렬이 자주 발생하는 컬럼이 앞으로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8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2.4.8 </a:t>
            </a:r>
            <a:r>
              <a:rPr lang="ko-KR" altLang="en-US" sz="1600">
                <a:solidFill>
                  <a:srgbClr val="000000"/>
                </a:solidFill>
              </a:rPr>
              <a:t>뷰 설계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0963" name="Text Box 8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40964" name="Rectangle 84"/>
          <p:cNvSpPr>
            <a:spLocks noChangeArrowheads="1"/>
          </p:cNvSpPr>
          <p:nvPr/>
        </p:nvSpPr>
        <p:spPr bwMode="auto">
          <a:xfrm>
            <a:off x="838200" y="920750"/>
            <a:ext cx="861060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테이블 구조의 단순화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다양한 관점에서의 데이터를 제시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데이터의 보안 유지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논리적인 데이터의 독립성 유지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뷰의 대상 선정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인터페이스 정의서의 외부 시스템과 인터페이스 관여하는 테이블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Crud Matrix</a:t>
            </a:r>
            <a:r>
              <a:rPr lang="ko-KR" altLang="en-US" sz="1600" b="0">
                <a:solidFill>
                  <a:srgbClr val="000000"/>
                </a:solidFill>
              </a:rPr>
              <a:t>를 통해 여러 테이블을 동시에 자주 조인하는 접근하는 테이블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SQL</a:t>
            </a:r>
            <a:r>
              <a:rPr lang="ko-KR" altLang="en-US" sz="1600" b="0">
                <a:solidFill>
                  <a:srgbClr val="000000"/>
                </a:solidFill>
              </a:rPr>
              <a:t>문 작성시 거의 모든 문자에서 인라인 뷰 방식으로 접근하는 테이블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7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1.1 </a:t>
            </a:r>
            <a:r>
              <a:rPr lang="ko-KR" altLang="en-US" sz="1600">
                <a:solidFill>
                  <a:srgbClr val="000000"/>
                </a:solidFill>
              </a:rPr>
              <a:t>데이터 모델링의 개요</a:t>
            </a:r>
          </a:p>
        </p:txBody>
      </p:sp>
      <p:sp>
        <p:nvSpPr>
          <p:cNvPr id="6147" name="Text Box 1028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1. </a:t>
            </a:r>
            <a:r>
              <a:rPr lang="ko-KR" altLang="en-US" sz="1800">
                <a:solidFill>
                  <a:srgbClr val="000000"/>
                </a:solidFill>
              </a:rPr>
              <a:t>데이터 모델링의 개요</a:t>
            </a:r>
          </a:p>
        </p:txBody>
      </p:sp>
      <p:sp>
        <p:nvSpPr>
          <p:cNvPr id="6148" name="Text Box 1029"/>
          <p:cNvSpPr txBox="1">
            <a:spLocks noChangeArrowheads="1"/>
          </p:cNvSpPr>
          <p:nvPr/>
        </p:nvSpPr>
        <p:spPr bwMode="auto">
          <a:xfrm>
            <a:off x="381000" y="914400"/>
            <a:ext cx="8839200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정의 </a:t>
            </a:r>
          </a:p>
          <a:p>
            <a:pPr lvl="1" algn="l">
              <a:lnSpc>
                <a:spcPct val="120000"/>
              </a:lnSpc>
              <a:buFont typeface="Wingdings" pitchFamily="2" charset="2"/>
              <a:buChar char="§"/>
            </a:pPr>
            <a:r>
              <a:rPr lang="ko-KR" altLang="en-US" sz="1400" b="0">
                <a:solidFill>
                  <a:srgbClr val="000000"/>
                </a:solidFill>
              </a:rPr>
              <a:t> 관리하고자 하는 유용한 정보와 그 관계를 정의하고 형상화하는 것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목적  </a:t>
            </a:r>
          </a:p>
          <a:p>
            <a:pPr lvl="1" algn="l">
              <a:lnSpc>
                <a:spcPct val="120000"/>
              </a:lnSpc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데이터모델링이란 기업의 정보구조를 실체와 관계를 중심으로 정해진 기호와 규칙을 사용하여 명확하게 표현하고 문서화하는 기법이다</a:t>
            </a:r>
            <a:r>
              <a:rPr lang="en-US" altLang="ko-KR" sz="1400" b="0">
                <a:solidFill>
                  <a:schemeClr val="tx1"/>
                </a:solidFill>
              </a:rPr>
              <a:t>. </a:t>
            </a:r>
            <a:r>
              <a:rPr lang="ko-KR" altLang="en-US" sz="1400" b="0">
                <a:solidFill>
                  <a:schemeClr val="tx1"/>
                </a:solidFill>
              </a:rPr>
              <a:t>이를 통해 구축하고자 하는 시스템의 구체적 모습을 일목요연하게 볼 수 있으며</a:t>
            </a:r>
            <a:r>
              <a:rPr lang="en-US" altLang="ko-KR" sz="1400" b="0">
                <a:solidFill>
                  <a:schemeClr val="tx1"/>
                </a:solidFill>
              </a:rPr>
              <a:t>, </a:t>
            </a:r>
            <a:r>
              <a:rPr lang="ko-KR" altLang="en-US" sz="1400" b="0">
                <a:solidFill>
                  <a:schemeClr val="tx1"/>
                </a:solidFill>
              </a:rPr>
              <a:t>프로젝트 이해 당사자간의 의사소통을 위한 수단으로 활용된다</a:t>
            </a:r>
            <a:r>
              <a:rPr lang="en-US" altLang="ko-KR" sz="1400" b="0">
                <a:solidFill>
                  <a:schemeClr val="tx1"/>
                </a:solidFill>
              </a:rPr>
              <a:t>.</a:t>
            </a:r>
            <a:r>
              <a:rPr lang="en-US" altLang="ko-KR" sz="1800" b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필요성 </a:t>
            </a:r>
          </a:p>
          <a:p>
            <a:pPr lvl="1" algn="l">
              <a:lnSpc>
                <a:spcPct val="120000"/>
              </a:lnSpc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</a:t>
            </a:r>
            <a:r>
              <a:rPr lang="en-US" altLang="ko-KR" sz="1400" b="0">
                <a:solidFill>
                  <a:schemeClr val="tx1"/>
                </a:solidFill>
              </a:rPr>
              <a:t>DBMS </a:t>
            </a:r>
            <a:r>
              <a:rPr lang="ko-KR" altLang="en-US" sz="1400" b="0">
                <a:solidFill>
                  <a:schemeClr val="tx1"/>
                </a:solidFill>
              </a:rPr>
              <a:t>구축에 필요한 제반 기술들의 효율적 적용을 위한 방안 제시</a:t>
            </a:r>
          </a:p>
          <a:p>
            <a:pPr lvl="1"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업무 조직과 기술 조직 간의 의사 소통 및 중재</a:t>
            </a:r>
          </a:p>
          <a:p>
            <a:pPr lvl="1"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잠재적 위험 요소에 대한 조기 발견 및 해결방안 제시</a:t>
            </a:r>
          </a:p>
          <a:p>
            <a:pPr lvl="1"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주요 설계 사항의 추후 변경에 따른 사업수행 지연 방지</a:t>
            </a:r>
          </a:p>
          <a:p>
            <a:pPr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기대효과 </a:t>
            </a:r>
          </a:p>
          <a:p>
            <a:pPr lvl="1" algn="l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안정적 </a:t>
            </a:r>
            <a:r>
              <a:rPr lang="en-US" altLang="ko-KR" sz="1400" b="0">
                <a:solidFill>
                  <a:schemeClr val="tx1"/>
                </a:solidFill>
              </a:rPr>
              <a:t>DB</a:t>
            </a:r>
            <a:r>
              <a:rPr lang="ko-KR" altLang="en-US" sz="1400" b="0">
                <a:solidFill>
                  <a:schemeClr val="tx1"/>
                </a:solidFill>
              </a:rPr>
              <a:t>설계로 신뢰성 있는 시스템 구축</a:t>
            </a:r>
          </a:p>
          <a:p>
            <a:pPr lvl="1"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최적의 기술 적용에 따른 시스템 품질 향상</a:t>
            </a:r>
          </a:p>
          <a:p>
            <a:pPr lvl="1"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추후 업무의 변화에 능동적으로 대응할 수 있는 확장성 증진</a:t>
            </a:r>
          </a:p>
          <a:p>
            <a:pPr lvl="1" algn="l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ko-KR" altLang="en-US" sz="1400" b="0">
                <a:solidFill>
                  <a:schemeClr val="tx1"/>
                </a:solidFill>
              </a:rPr>
              <a:t> 발주처에 대한 시스템의 신뢰성 및 만족도 증진</a:t>
            </a:r>
            <a:endParaRPr lang="ko-KR" altLang="en-US" sz="1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029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2.4.9 </a:t>
            </a:r>
            <a:r>
              <a:rPr lang="ko-KR" altLang="en-US" sz="1600">
                <a:solidFill>
                  <a:srgbClr val="000000"/>
                </a:solidFill>
              </a:rPr>
              <a:t>클러스터 설계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1987" name="Text Box 1030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41988" name="Rectangle 1031"/>
          <p:cNvSpPr>
            <a:spLocks noChangeArrowheads="1"/>
          </p:cNvSpPr>
          <p:nvPr/>
        </p:nvSpPr>
        <p:spPr bwMode="auto">
          <a:xfrm>
            <a:off x="381000" y="914400"/>
            <a:ext cx="8991600" cy="547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지정된 컬럼 값의 순서대로 데이터 행을 저장하는 방법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하나 혹은 그 이상의 테이블을 같은 클러스터내 저장 가능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액세스 기법이 아니라 액세스 효율 향상을 위한 물리적 저장 방법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검색 효율은 높여주나 입력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수정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삭제 시는 부하 증가 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분포도가 넓을 수록 오히려 유리 </a:t>
            </a:r>
            <a:r>
              <a:rPr lang="en-US" altLang="ko-KR" sz="1600" b="0">
                <a:solidFill>
                  <a:srgbClr val="000000"/>
                </a:solidFill>
              </a:rPr>
              <a:t>(</a:t>
            </a:r>
            <a:r>
              <a:rPr lang="ko-KR" altLang="en-US" sz="1600" b="0">
                <a:solidFill>
                  <a:srgbClr val="000000"/>
                </a:solidFill>
              </a:rPr>
              <a:t>인덱스의 단점을 해결</a:t>
            </a:r>
            <a:r>
              <a:rPr lang="en-US" altLang="ko-KR" sz="1600" b="0">
                <a:solidFill>
                  <a:srgbClr val="000000"/>
                </a:solidFill>
              </a:rPr>
              <a:t>)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분포도가 넓은 테이블의 클러스터링은 저장 공간의 절약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6 </a:t>
            </a:r>
            <a:r>
              <a:rPr lang="ko-KR" altLang="en-US" sz="1600" b="0">
                <a:solidFill>
                  <a:srgbClr val="000000"/>
                </a:solidFill>
              </a:rPr>
              <a:t>블록 이상의 테이블에 적용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대량의 범위를 자주 액세스하는 경우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인덱스를 사용한 처리 부담이 되는 넓은 분포도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여러 개의 테이블이 번번히 조인을 일으킬 때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반복 컬럼이 정규화에 의해 어쩔 수 없이 분할된 경우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Union, Distinct, Order by, Group by </a:t>
            </a:r>
            <a:r>
              <a:rPr lang="ko-KR" altLang="en-US" sz="1600" b="0">
                <a:solidFill>
                  <a:srgbClr val="000000"/>
                </a:solidFill>
              </a:rPr>
              <a:t>가 빈번한 컬럼이면 고려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수정이 자주 발생하지 않는 컬럼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처리 범위가 넓어 문제가 발생하는 경우는 단일 테이블 클러스터링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600" b="0">
                <a:solidFill>
                  <a:srgbClr val="000000"/>
                </a:solidFill>
              </a:rPr>
              <a:t> 조인이 많아 문제가 발생되는 경우는 다중 테이블 클러스터링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053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2.4.10 Partition </a:t>
            </a:r>
            <a:r>
              <a:rPr lang="ko-KR" altLang="en-US" sz="1600">
                <a:solidFill>
                  <a:srgbClr val="000000"/>
                </a:solidFill>
              </a:rPr>
              <a:t>설계 </a:t>
            </a:r>
            <a:r>
              <a:rPr lang="en-US" altLang="ko-KR" sz="1600">
                <a:solidFill>
                  <a:srgbClr val="000000"/>
                </a:solidFill>
              </a:rPr>
              <a:t>– </a:t>
            </a:r>
            <a:r>
              <a:rPr lang="ko-KR" altLang="en-US" sz="1600">
                <a:solidFill>
                  <a:srgbClr val="000000"/>
                </a:solidFill>
              </a:rPr>
              <a:t>테이블 </a:t>
            </a:r>
            <a:r>
              <a:rPr lang="en-US" altLang="ko-KR" sz="1600">
                <a:solidFill>
                  <a:srgbClr val="000000"/>
                </a:solidFill>
              </a:rPr>
              <a:t>Partition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43011" name="Rectangle 2054"/>
          <p:cNvSpPr>
            <a:spLocks noChangeArrowheads="1"/>
          </p:cNvSpPr>
          <p:nvPr/>
        </p:nvSpPr>
        <p:spPr bwMode="auto">
          <a:xfrm>
            <a:off x="457200" y="838200"/>
            <a:ext cx="8915400" cy="487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순서 </a:t>
            </a:r>
            <a:r>
              <a:rPr lang="en-US" altLang="ko-KR" sz="1800" b="0">
                <a:solidFill>
                  <a:srgbClr val="000000"/>
                </a:solidFill>
              </a:rPr>
              <a:t>: </a:t>
            </a:r>
            <a:r>
              <a:rPr lang="ko-KR" altLang="en-US" sz="1800" b="0">
                <a:solidFill>
                  <a:srgbClr val="000000"/>
                </a:solidFill>
              </a:rPr>
              <a:t>파티션의 종류 결정</a:t>
            </a:r>
            <a:r>
              <a:rPr lang="en-US" altLang="ko-KR" sz="1800" b="0">
                <a:solidFill>
                  <a:srgbClr val="000000"/>
                </a:solidFill>
              </a:rPr>
              <a:t>, </a:t>
            </a:r>
            <a:r>
              <a:rPr lang="ko-KR" altLang="en-US" sz="1800" b="0">
                <a:solidFill>
                  <a:srgbClr val="000000"/>
                </a:solidFill>
              </a:rPr>
              <a:t>파티션 키의 선정</a:t>
            </a:r>
            <a:r>
              <a:rPr lang="en-US" altLang="ko-KR" sz="1800" b="0">
                <a:solidFill>
                  <a:srgbClr val="000000"/>
                </a:solidFill>
              </a:rPr>
              <a:t>, </a:t>
            </a:r>
            <a:r>
              <a:rPr lang="ko-KR" altLang="en-US" sz="1800" b="0">
                <a:solidFill>
                  <a:srgbClr val="000000"/>
                </a:solidFill>
              </a:rPr>
              <a:t>파티션 수의 결정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대용량</a:t>
            </a:r>
            <a:r>
              <a:rPr lang="en-US" altLang="ko-KR" sz="1800" b="0">
                <a:solidFill>
                  <a:srgbClr val="000000"/>
                </a:solidFill>
              </a:rPr>
              <a:t>DB</a:t>
            </a:r>
            <a:r>
              <a:rPr lang="ko-KR" altLang="en-US" sz="1800" b="0">
                <a:solidFill>
                  <a:srgbClr val="000000"/>
                </a:solidFill>
              </a:rPr>
              <a:t>는 몇 개의 중요한 트랜잭션 테이블에서 데이터가 증가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보다 작은 단위로 나눔으로써 성능 저하 방지와 관리 수월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rgbClr val="000000"/>
                </a:solidFill>
              </a:rPr>
              <a:t> 장점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Data </a:t>
            </a:r>
            <a:r>
              <a:rPr lang="ko-KR" altLang="en-US" sz="1600" b="0">
                <a:solidFill>
                  <a:srgbClr val="000000"/>
                </a:solidFill>
              </a:rPr>
              <a:t>액세스 범위를 줄여 </a:t>
            </a:r>
            <a:r>
              <a:rPr lang="en-US" altLang="ko-KR" sz="1600" b="0">
                <a:solidFill>
                  <a:srgbClr val="000000"/>
                </a:solidFill>
              </a:rPr>
              <a:t>Performance </a:t>
            </a:r>
            <a:r>
              <a:rPr lang="ko-KR" altLang="en-US" sz="1600" b="0">
                <a:solidFill>
                  <a:srgbClr val="000000"/>
                </a:solidFill>
              </a:rPr>
              <a:t>향상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전체 데이터의 훼손 가능성이 감소 및 </a:t>
            </a:r>
            <a:r>
              <a:rPr lang="en-US" altLang="ko-KR" sz="1600" b="0">
                <a:solidFill>
                  <a:srgbClr val="000000"/>
                </a:solidFill>
              </a:rPr>
              <a:t>Data</a:t>
            </a:r>
            <a:r>
              <a:rPr lang="ko-KR" altLang="en-US" sz="1600" b="0">
                <a:solidFill>
                  <a:srgbClr val="000000"/>
                </a:solidFill>
              </a:rPr>
              <a:t>가용성 향상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각 분할 영역을 독립적으로 백업하고 복구가능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Disk Striping</a:t>
            </a:r>
            <a:r>
              <a:rPr lang="ko-KR" altLang="en-US" sz="1600" b="0">
                <a:solidFill>
                  <a:srgbClr val="000000"/>
                </a:solidFill>
              </a:rPr>
              <a:t>로  </a:t>
            </a:r>
            <a:r>
              <a:rPr lang="en-US" altLang="ko-KR" sz="1600" b="0">
                <a:solidFill>
                  <a:srgbClr val="000000"/>
                </a:solidFill>
              </a:rPr>
              <a:t>I/O Performance</a:t>
            </a:r>
            <a:r>
              <a:rPr lang="ko-KR" altLang="en-US" sz="1600" b="0">
                <a:solidFill>
                  <a:srgbClr val="000000"/>
                </a:solidFill>
              </a:rPr>
              <a:t>를 향상</a:t>
            </a:r>
            <a:r>
              <a:rPr lang="en-US" altLang="ko-KR" sz="1600" b="0">
                <a:solidFill>
                  <a:srgbClr val="000000"/>
                </a:solidFill>
              </a:rPr>
              <a:t>(Disk </a:t>
            </a:r>
            <a:r>
              <a:rPr lang="ko-KR" altLang="en-US" sz="1600" b="0">
                <a:solidFill>
                  <a:srgbClr val="000000"/>
                </a:solidFill>
              </a:rPr>
              <a:t>암에 대한 경합의 감소</a:t>
            </a:r>
            <a:r>
              <a:rPr lang="en-US" altLang="ko-KR" sz="1600" b="0">
                <a:solidFill>
                  <a:srgbClr val="000000"/>
                </a:solidFill>
              </a:rPr>
              <a:t>)</a:t>
            </a:r>
            <a:r>
              <a:rPr lang="en-US" altLang="ko-KR" sz="1800" b="0">
                <a:solidFill>
                  <a:srgbClr val="000000"/>
                </a:solidFill>
              </a:rPr>
              <a:t>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rgbClr val="000000"/>
                </a:solidFill>
              </a:rPr>
              <a:t> Partition </a:t>
            </a:r>
            <a:r>
              <a:rPr lang="ko-KR" altLang="en-US" sz="1800" b="0">
                <a:solidFill>
                  <a:srgbClr val="000000"/>
                </a:solidFill>
              </a:rPr>
              <a:t>종류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Range Partitioning (</a:t>
            </a:r>
            <a:r>
              <a:rPr lang="ko-KR" altLang="en-US" sz="1600" b="0">
                <a:solidFill>
                  <a:srgbClr val="000000"/>
                </a:solidFill>
              </a:rPr>
              <a:t>범위분할</a:t>
            </a:r>
            <a:r>
              <a:rPr lang="en-US" altLang="ko-KR" sz="1600" b="0">
                <a:solidFill>
                  <a:srgbClr val="000000"/>
                </a:solidFill>
              </a:rPr>
              <a:t>) : </a:t>
            </a:r>
            <a:r>
              <a:rPr lang="ko-KR" altLang="en-US" sz="1600" b="0">
                <a:solidFill>
                  <a:srgbClr val="000000"/>
                </a:solidFill>
              </a:rPr>
              <a:t>지정한 열의 값을 기준으로 분할</a:t>
            </a:r>
            <a:r>
              <a:rPr lang="en-US" altLang="ko-KR" sz="1600" b="0">
                <a:solidFill>
                  <a:srgbClr val="000000"/>
                </a:solidFill>
              </a:rPr>
              <a:t>(Oracle8)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rgbClr val="000000"/>
                </a:solidFill>
              </a:rPr>
              <a:t> Hash Partitioning (</a:t>
            </a:r>
            <a:r>
              <a:rPr lang="ko-KR" altLang="en-US" sz="1600" b="0">
                <a:solidFill>
                  <a:srgbClr val="000000"/>
                </a:solidFill>
              </a:rPr>
              <a:t>해시분할</a:t>
            </a:r>
            <a:r>
              <a:rPr lang="en-US" altLang="ko-KR" sz="1600" b="0">
                <a:solidFill>
                  <a:srgbClr val="000000"/>
                </a:solidFill>
              </a:rPr>
              <a:t>) : </a:t>
            </a:r>
            <a:r>
              <a:rPr lang="ko-KR" altLang="en-US" sz="1600" b="0">
                <a:solidFill>
                  <a:srgbClr val="000000"/>
                </a:solidFill>
              </a:rPr>
              <a:t>해시 함수에 따라 데이터를 분할</a:t>
            </a:r>
            <a:r>
              <a:rPr lang="en-US" altLang="ko-KR" sz="1600" b="0">
                <a:solidFill>
                  <a:srgbClr val="000000"/>
                </a:solidFill>
              </a:rPr>
              <a:t>(Oracle8i)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rgbClr val="000000"/>
                </a:solidFill>
              </a:rPr>
              <a:t> Composite Partitioning (</a:t>
            </a:r>
            <a:r>
              <a:rPr lang="ko-KR" altLang="en-US" sz="1600" b="0">
                <a:solidFill>
                  <a:srgbClr val="000000"/>
                </a:solidFill>
              </a:rPr>
              <a:t>조합분할</a:t>
            </a:r>
            <a:r>
              <a:rPr lang="en-US" altLang="ko-KR" sz="1600" b="0">
                <a:solidFill>
                  <a:srgbClr val="000000"/>
                </a:solidFill>
              </a:rPr>
              <a:t>) : </a:t>
            </a:r>
            <a:r>
              <a:rPr lang="ko-KR" altLang="en-US" sz="1600" b="0">
                <a:solidFill>
                  <a:srgbClr val="000000"/>
                </a:solidFill>
              </a:rPr>
              <a:t>범위분할에 의해 데이터를 분할한 다음 해시 함수를 적용하여 다시 분할하는 방식 </a:t>
            </a:r>
            <a:r>
              <a:rPr lang="en-US" altLang="ko-KR" sz="1600" b="0">
                <a:solidFill>
                  <a:srgbClr val="000000"/>
                </a:solidFill>
              </a:rPr>
              <a:t>(Oracle8i)</a:t>
            </a:r>
          </a:p>
        </p:txBody>
      </p:sp>
      <p:sp>
        <p:nvSpPr>
          <p:cNvPr id="43012" name="Text Box 2055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 descr="http://korea.internet.com/images/nid_image/21199_1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8600" y="2438400"/>
            <a:ext cx="5943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 Box 7"/>
          <p:cNvSpPr txBox="1">
            <a:spLocks noChangeArrowheads="1"/>
          </p:cNvSpPr>
          <p:nvPr/>
        </p:nvSpPr>
        <p:spPr bwMode="auto">
          <a:xfrm>
            <a:off x="5943600" y="3241675"/>
            <a:ext cx="371951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ko-KR" sz="1600"/>
              <a:t> </a:t>
            </a:r>
            <a:r>
              <a:rPr lang="ko-KR" altLang="en-US" sz="1600"/>
              <a:t>고객 </a:t>
            </a:r>
            <a:r>
              <a:rPr lang="en-US" altLang="ko-KR" sz="1600"/>
              <a:t>– </a:t>
            </a:r>
            <a:r>
              <a:rPr lang="ko-KR" altLang="en-US" sz="1600"/>
              <a:t>고객유형</a:t>
            </a:r>
            <a:r>
              <a:rPr lang="en-US" altLang="ko-KR" sz="1600"/>
              <a:t>(CRM)</a:t>
            </a:r>
          </a:p>
          <a:p>
            <a:pPr algn="l">
              <a:buFontTx/>
              <a:buChar char="•"/>
            </a:pPr>
            <a:r>
              <a:rPr lang="en-US" altLang="ko-KR" sz="1600"/>
              <a:t> </a:t>
            </a:r>
            <a:r>
              <a:rPr lang="ko-KR" altLang="en-US" sz="1600"/>
              <a:t>가입계약상태 </a:t>
            </a:r>
            <a:r>
              <a:rPr lang="en-US" altLang="ko-KR" sz="1600"/>
              <a:t>– </a:t>
            </a:r>
            <a:r>
              <a:rPr lang="ko-KR" altLang="en-US" sz="1600"/>
              <a:t>종료일자</a:t>
            </a:r>
          </a:p>
          <a:p>
            <a:pPr algn="l">
              <a:buFontTx/>
              <a:buChar char="•"/>
            </a:pPr>
            <a:r>
              <a:rPr lang="ko-KR" altLang="en-US" sz="1600"/>
              <a:t> 가입서비스  </a:t>
            </a:r>
            <a:r>
              <a:rPr lang="en-US" altLang="ko-KR" sz="1600"/>
              <a:t>- </a:t>
            </a:r>
            <a:r>
              <a:rPr lang="ko-KR" altLang="en-US" sz="1600"/>
              <a:t>종료일자</a:t>
            </a:r>
          </a:p>
          <a:p>
            <a:pPr algn="l">
              <a:buFontTx/>
              <a:buChar char="•"/>
            </a:pPr>
            <a:r>
              <a:rPr lang="ko-KR" altLang="en-US" sz="1600"/>
              <a:t> 청구내역 </a:t>
            </a:r>
            <a:r>
              <a:rPr lang="en-US" altLang="ko-KR" sz="1600"/>
              <a:t>– </a:t>
            </a:r>
            <a:r>
              <a:rPr lang="ko-KR" altLang="en-US" sz="1600"/>
              <a:t>청구년월</a:t>
            </a:r>
          </a:p>
          <a:p>
            <a:pPr algn="l">
              <a:buFontTx/>
              <a:buChar char="•"/>
            </a:pPr>
            <a:r>
              <a:rPr lang="ko-KR" altLang="en-US" sz="1600"/>
              <a:t> 청구상세내역 </a:t>
            </a:r>
            <a:r>
              <a:rPr lang="en-US" altLang="ko-KR" sz="1600"/>
              <a:t>– </a:t>
            </a:r>
            <a:r>
              <a:rPr lang="ko-KR" altLang="en-US" sz="1600"/>
              <a:t>미납여부 </a:t>
            </a:r>
            <a:r>
              <a:rPr lang="en-US" altLang="ko-KR" sz="1600"/>
              <a:t>+ </a:t>
            </a:r>
            <a:r>
              <a:rPr lang="ko-KR" altLang="en-US" sz="1600"/>
              <a:t>청구년월</a:t>
            </a:r>
          </a:p>
          <a:p>
            <a:pPr algn="l">
              <a:buFontTx/>
              <a:buChar char="•"/>
            </a:pPr>
            <a:r>
              <a:rPr lang="ko-KR" altLang="en-US" sz="1600"/>
              <a:t> 수납 </a:t>
            </a:r>
            <a:r>
              <a:rPr lang="en-US" altLang="ko-KR" sz="1600"/>
              <a:t>- </a:t>
            </a:r>
            <a:r>
              <a:rPr lang="ko-KR" altLang="en-US" sz="1600"/>
              <a:t>수납처리일자</a:t>
            </a:r>
          </a:p>
        </p:txBody>
      </p:sp>
      <p:sp>
        <p:nvSpPr>
          <p:cNvPr id="44036" name="Text Box 8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2.4.10 Partition </a:t>
            </a:r>
            <a:r>
              <a:rPr lang="ko-KR" altLang="en-US" sz="1600">
                <a:solidFill>
                  <a:srgbClr val="000000"/>
                </a:solidFill>
              </a:rPr>
              <a:t>설계 </a:t>
            </a:r>
            <a:r>
              <a:rPr lang="en-US" altLang="ko-KR" sz="1600">
                <a:solidFill>
                  <a:srgbClr val="000000"/>
                </a:solidFill>
              </a:rPr>
              <a:t>– Partition Key</a:t>
            </a:r>
            <a:r>
              <a:rPr lang="ko-KR" altLang="en-US" sz="1600">
                <a:solidFill>
                  <a:srgbClr val="000000"/>
                </a:solidFill>
              </a:rPr>
              <a:t>의 선정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4037" name="Rectangle 9"/>
          <p:cNvSpPr>
            <a:spLocks noChangeArrowheads="1"/>
          </p:cNvSpPr>
          <p:nvPr/>
        </p:nvSpPr>
        <p:spPr bwMode="auto">
          <a:xfrm>
            <a:off x="457200" y="762000"/>
            <a:ext cx="8915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  <a:latin typeface="굴림" pitchFamily="50" charset="-127"/>
              </a:rPr>
              <a:t>"I/O </a:t>
            </a:r>
            <a:r>
              <a:rPr lang="ko-KR" altLang="en-US" sz="1800" b="0">
                <a:solidFill>
                  <a:srgbClr val="000000"/>
                </a:solidFill>
                <a:latin typeface="굴림" pitchFamily="50" charset="-127"/>
              </a:rPr>
              <a:t>분산을 어떻게 할 것인가</a:t>
            </a:r>
            <a:r>
              <a:rPr lang="en-US" altLang="ko-KR" sz="1800" b="0">
                <a:solidFill>
                  <a:srgbClr val="000000"/>
                </a:solidFill>
                <a:latin typeface="굴림" pitchFamily="50" charset="-127"/>
              </a:rPr>
              <a:t>?"</a:t>
            </a:r>
            <a:r>
              <a:rPr lang="en-US" altLang="ko-KR" sz="1800" b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액세스 유형에 따라 </a:t>
            </a:r>
            <a:r>
              <a:rPr lang="en-US" altLang="ko-KR" sz="1800" b="0">
                <a:solidFill>
                  <a:schemeClr val="tx1"/>
                </a:solidFill>
              </a:rPr>
              <a:t>Partitioning</a:t>
            </a:r>
            <a:r>
              <a:rPr lang="ko-KR" altLang="en-US" sz="1800" b="0">
                <a:solidFill>
                  <a:schemeClr val="tx1"/>
                </a:solidFill>
              </a:rPr>
              <a:t>이 이루어질 수 있도록 파티션 </a:t>
            </a:r>
            <a:r>
              <a:rPr lang="en-US" altLang="ko-KR" sz="1800" b="0">
                <a:solidFill>
                  <a:schemeClr val="tx1"/>
                </a:solidFill>
              </a:rPr>
              <a:t>Key</a:t>
            </a:r>
            <a:r>
              <a:rPr lang="ko-KR" altLang="en-US" sz="1800" b="0">
                <a:solidFill>
                  <a:schemeClr val="tx1"/>
                </a:solidFill>
              </a:rPr>
              <a:t>를 선정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이력 데이터의 경우에는 생성주기 또는 소멸주기가 파티션과 일치</a:t>
            </a:r>
          </a:p>
        </p:txBody>
      </p:sp>
      <p:sp>
        <p:nvSpPr>
          <p:cNvPr id="44038" name="Text Box 10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7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2.4.10 Partition </a:t>
            </a:r>
            <a:r>
              <a:rPr lang="ko-KR" altLang="en-US" sz="1600">
                <a:solidFill>
                  <a:srgbClr val="000000"/>
                </a:solidFill>
              </a:rPr>
              <a:t>설계 </a:t>
            </a:r>
            <a:r>
              <a:rPr lang="en-US" altLang="ko-KR" sz="1600">
                <a:solidFill>
                  <a:srgbClr val="000000"/>
                </a:solidFill>
              </a:rPr>
              <a:t>– </a:t>
            </a:r>
            <a:r>
              <a:rPr lang="ko-KR" altLang="en-US" sz="1600">
                <a:solidFill>
                  <a:srgbClr val="000000"/>
                </a:solidFill>
              </a:rPr>
              <a:t>인덱스 설계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sp>
        <p:nvSpPr>
          <p:cNvPr id="45060" name="Rectangle 9"/>
          <p:cNvSpPr>
            <a:spLocks noChangeArrowheads="1"/>
          </p:cNvSpPr>
          <p:nvPr/>
        </p:nvSpPr>
        <p:spPr bwMode="auto">
          <a:xfrm>
            <a:off x="457200" y="914400"/>
            <a:ext cx="8991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Local prefixed partitioned index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rgbClr val="000000"/>
                </a:solidFill>
              </a:rPr>
              <a:t> Index Column</a:t>
            </a:r>
            <a:r>
              <a:rPr lang="ko-KR" altLang="en-US" sz="1600" b="0">
                <a:solidFill>
                  <a:srgbClr val="000000"/>
                </a:solidFill>
              </a:rPr>
              <a:t>의 구성에서 선두 </a:t>
            </a:r>
            <a:r>
              <a:rPr lang="en-US" altLang="ko-KR" sz="1600" b="0">
                <a:solidFill>
                  <a:srgbClr val="000000"/>
                </a:solidFill>
              </a:rPr>
              <a:t>Column</a:t>
            </a:r>
            <a:r>
              <a:rPr lang="ko-KR" altLang="en-US" sz="1600" b="0">
                <a:solidFill>
                  <a:srgbClr val="000000"/>
                </a:solidFill>
              </a:rPr>
              <a:t>이 </a:t>
            </a:r>
            <a:r>
              <a:rPr lang="en-US" altLang="ko-KR" sz="1600" b="0">
                <a:solidFill>
                  <a:srgbClr val="000000"/>
                </a:solidFill>
              </a:rPr>
              <a:t>Partition Key Column</a:t>
            </a:r>
            <a:r>
              <a:rPr lang="ko-KR" altLang="en-US" sz="1600" b="0">
                <a:solidFill>
                  <a:srgbClr val="000000"/>
                </a:solidFill>
              </a:rPr>
              <a:t>인 </a:t>
            </a:r>
            <a:r>
              <a:rPr lang="en-US" altLang="ko-KR" sz="1600" b="0">
                <a:solidFill>
                  <a:srgbClr val="000000"/>
                </a:solidFill>
              </a:rPr>
              <a:t>Index</a:t>
            </a:r>
            <a:r>
              <a:rPr lang="en-US" altLang="ko-KR" sz="1600" b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chemeClr val="tx1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각 </a:t>
            </a:r>
            <a:r>
              <a:rPr lang="en-US" altLang="ko-KR" sz="1600" b="0">
                <a:solidFill>
                  <a:srgbClr val="000000"/>
                </a:solidFill>
              </a:rPr>
              <a:t>Partition</a:t>
            </a:r>
            <a:r>
              <a:rPr lang="ko-KR" altLang="en-US" sz="1600" b="0">
                <a:solidFill>
                  <a:srgbClr val="000000"/>
                </a:solidFill>
              </a:rPr>
              <a:t>에 분리된 값의 기준</a:t>
            </a:r>
            <a:r>
              <a:rPr lang="en-US" altLang="ko-KR" sz="1600" b="0">
                <a:solidFill>
                  <a:srgbClr val="000000"/>
                </a:solidFill>
              </a:rPr>
              <a:t>(Partitioning Key)</a:t>
            </a:r>
            <a:r>
              <a:rPr lang="ko-KR" altLang="en-US" sz="1600" b="0">
                <a:solidFill>
                  <a:srgbClr val="000000"/>
                </a:solidFill>
              </a:rPr>
              <a:t>에 따라 정렬되어 </a:t>
            </a:r>
            <a:r>
              <a:rPr lang="en-US" altLang="ko-KR" sz="1600" b="0">
                <a:solidFill>
                  <a:srgbClr val="000000"/>
                </a:solidFill>
              </a:rPr>
              <a:t>Index</a:t>
            </a:r>
            <a:r>
              <a:rPr lang="ko-KR" altLang="en-US" sz="1600" b="0">
                <a:solidFill>
                  <a:srgbClr val="000000"/>
                </a:solidFill>
              </a:rPr>
              <a:t>가 구성된다</a:t>
            </a:r>
            <a:r>
              <a:rPr lang="ko-KR" altLang="en-US" sz="1800" b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</a:t>
            </a:r>
            <a:r>
              <a:rPr lang="en-US" altLang="ko-KR" sz="1800" b="0">
                <a:solidFill>
                  <a:schemeClr val="tx1"/>
                </a:solidFill>
              </a:rPr>
              <a:t>Local non-prefixed partitioned index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chemeClr val="tx1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Index</a:t>
            </a:r>
            <a:r>
              <a:rPr lang="ko-KR" altLang="en-US" sz="1600" b="0">
                <a:solidFill>
                  <a:srgbClr val="000000"/>
                </a:solidFill>
              </a:rPr>
              <a:t>의 선두</a:t>
            </a:r>
            <a:r>
              <a:rPr lang="en-US" altLang="ko-KR" sz="1600" b="0">
                <a:solidFill>
                  <a:srgbClr val="000000"/>
                </a:solidFill>
              </a:rPr>
              <a:t>Column</a:t>
            </a:r>
            <a:r>
              <a:rPr lang="ko-KR" altLang="en-US" sz="1600" b="0">
                <a:solidFill>
                  <a:srgbClr val="000000"/>
                </a:solidFill>
              </a:rPr>
              <a:t>이 </a:t>
            </a:r>
            <a:r>
              <a:rPr lang="en-US" altLang="ko-KR" sz="1600" b="0">
                <a:solidFill>
                  <a:srgbClr val="000000"/>
                </a:solidFill>
              </a:rPr>
              <a:t>Partition Key Column</a:t>
            </a:r>
            <a:r>
              <a:rPr lang="ko-KR" altLang="en-US" sz="1600" b="0">
                <a:solidFill>
                  <a:srgbClr val="000000"/>
                </a:solidFill>
              </a:rPr>
              <a:t>로 시작하지 않는 </a:t>
            </a:r>
            <a:r>
              <a:rPr lang="en-US" altLang="ko-KR" sz="1600" b="0">
                <a:solidFill>
                  <a:srgbClr val="000000"/>
                </a:solidFill>
              </a:rPr>
              <a:t>Local Index</a:t>
            </a:r>
            <a:r>
              <a:rPr lang="en-US" altLang="ko-KR" sz="1600" b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rgbClr val="000000"/>
                </a:solidFill>
              </a:rPr>
              <a:t> Partition Key</a:t>
            </a:r>
            <a:r>
              <a:rPr lang="ko-KR" altLang="en-US" sz="1600" b="0">
                <a:solidFill>
                  <a:srgbClr val="000000"/>
                </a:solidFill>
              </a:rPr>
              <a:t>가 포함되지 않은 </a:t>
            </a:r>
            <a:r>
              <a:rPr lang="en-US" altLang="ko-KR" sz="1600" b="0">
                <a:solidFill>
                  <a:srgbClr val="000000"/>
                </a:solidFill>
              </a:rPr>
              <a:t>Column</a:t>
            </a:r>
            <a:r>
              <a:rPr lang="ko-KR" altLang="en-US" sz="1600" b="0">
                <a:solidFill>
                  <a:srgbClr val="000000"/>
                </a:solidFill>
              </a:rPr>
              <a:t>들로 </a:t>
            </a:r>
            <a:r>
              <a:rPr lang="en-US" altLang="ko-KR" sz="1600" b="0">
                <a:solidFill>
                  <a:srgbClr val="000000"/>
                </a:solidFill>
              </a:rPr>
              <a:t>Unique Index</a:t>
            </a:r>
            <a:r>
              <a:rPr lang="ko-KR" altLang="en-US" sz="1600" b="0">
                <a:solidFill>
                  <a:srgbClr val="000000"/>
                </a:solidFill>
              </a:rPr>
              <a:t>를 만들고자 할 경우는 </a:t>
            </a:r>
            <a:r>
              <a:rPr lang="en-US" altLang="ko-KR" sz="1600" b="0">
                <a:solidFill>
                  <a:srgbClr val="000000"/>
                </a:solidFill>
              </a:rPr>
              <a:t>Global Index </a:t>
            </a:r>
            <a:endParaRPr lang="en-US" altLang="ko-KR" sz="1600" b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800" b="0">
                <a:solidFill>
                  <a:schemeClr val="tx1"/>
                </a:solidFill>
              </a:rPr>
              <a:t> Global prefixed partitioned index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chemeClr val="tx1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전체적인 활용 측면 및 영향을 충분히 고려하여 설계하고 생성해야 한다</a:t>
            </a:r>
            <a:r>
              <a:rPr lang="ko-KR" altLang="en-US" sz="1600" b="0">
                <a:solidFill>
                  <a:schemeClr val="tx1"/>
                </a:solidFill>
              </a:rPr>
              <a:t>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chemeClr val="tx1"/>
                </a:solidFill>
              </a:rPr>
              <a:t> 파티션 테이블이 </a:t>
            </a:r>
            <a:r>
              <a:rPr lang="en-US" altLang="ko-KR" sz="1600" b="0">
                <a:solidFill>
                  <a:schemeClr val="tx1"/>
                </a:solidFill>
              </a:rPr>
              <a:t>Drop</a:t>
            </a:r>
            <a:r>
              <a:rPr lang="ko-KR" altLang="en-US" sz="1600" b="0">
                <a:solidFill>
                  <a:schemeClr val="tx1"/>
                </a:solidFill>
              </a:rPr>
              <a:t>되면 </a:t>
            </a:r>
            <a:r>
              <a:rPr lang="en-US" altLang="ko-KR" sz="1600" b="0">
                <a:solidFill>
                  <a:schemeClr val="tx1"/>
                </a:solidFill>
              </a:rPr>
              <a:t>Index Rebuild </a:t>
            </a:r>
            <a:r>
              <a:rPr lang="ko-KR" altLang="en-US" sz="1600" b="0">
                <a:solidFill>
                  <a:schemeClr val="tx1"/>
                </a:solidFill>
              </a:rPr>
              <a:t>필요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chemeClr val="tx1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Partition Key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를 포함하지 않으면서 몇 개의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Column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이 결합된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Unique Index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를 만들어야 할 때</a:t>
            </a:r>
            <a:r>
              <a:rPr lang="ko-KR" altLang="en-US" sz="1600" b="0">
                <a:solidFill>
                  <a:schemeClr val="tx1"/>
                </a:solidFill>
              </a:rPr>
              <a:t>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ko-KR" altLang="en-US" sz="1800" b="0">
                <a:solidFill>
                  <a:schemeClr val="tx1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</a:rPr>
              <a:t>Global prefixed non-partitioned index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인덱스가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Partitioned </a:t>
            </a:r>
            <a:r>
              <a:rPr lang="ko-KR" altLang="en-US" sz="1600" b="0">
                <a:solidFill>
                  <a:srgbClr val="000000"/>
                </a:solidFill>
                <a:latin typeface="굴림" pitchFamily="50" charset="-127"/>
              </a:rPr>
              <a:t>되어 있지 않은 형태로 일반적인 형태이다</a:t>
            </a:r>
            <a:r>
              <a:rPr lang="ko-KR" altLang="en-US" sz="1800" b="0">
                <a:solidFill>
                  <a:srgbClr val="000000"/>
                </a:solidFill>
              </a:rPr>
              <a:t> 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ko-KR" altLang="en-US" sz="1600" b="0">
                <a:solidFill>
                  <a:srgbClr val="000000"/>
                </a:solidFill>
              </a:rPr>
              <a:t> 일반적인 </a:t>
            </a:r>
            <a:r>
              <a:rPr lang="en-US" altLang="ko-KR" sz="1600" b="0">
                <a:solidFill>
                  <a:srgbClr val="000000"/>
                </a:solidFill>
                <a:latin typeface="굴림" pitchFamily="50" charset="-127"/>
              </a:rPr>
              <a:t>Primary Key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69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2.4.11 </a:t>
            </a:r>
            <a:r>
              <a:rPr lang="ko-KR" altLang="en-US" sz="1600">
                <a:solidFill>
                  <a:srgbClr val="000000"/>
                </a:solidFill>
              </a:rPr>
              <a:t>디스크 구성 설계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6083" name="Text Box 70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2.4 </a:t>
            </a:r>
            <a:r>
              <a:rPr lang="ko-KR" altLang="en-US" sz="1800">
                <a:solidFill>
                  <a:srgbClr val="000000"/>
                </a:solidFill>
              </a:rPr>
              <a:t>물리 데이터 설계의 방법</a:t>
            </a:r>
          </a:p>
        </p:txBody>
      </p:sp>
      <p:graphicFrame>
        <p:nvGraphicFramePr>
          <p:cNvPr id="237851" name="Group 283"/>
          <p:cNvGraphicFramePr>
            <a:graphicFrameLocks noGrp="1"/>
          </p:cNvGraphicFramePr>
          <p:nvPr/>
        </p:nvGraphicFramePr>
        <p:xfrm>
          <a:off x="152400" y="914400"/>
          <a:ext cx="9601200" cy="4745038"/>
        </p:xfrm>
        <a:graphic>
          <a:graphicData uri="http://schemas.openxmlformats.org/drawingml/2006/table">
            <a:tbl>
              <a:tblPr/>
              <a:tblGrid>
                <a:gridCol w="1066800"/>
                <a:gridCol w="1905000"/>
                <a:gridCol w="1905000"/>
                <a:gridCol w="1447800"/>
                <a:gridCol w="1676400"/>
                <a:gridCol w="16002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디스크 구성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디스크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디스크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디스크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디스크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디스크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2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디스크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Oracle executables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Index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Redo logs	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Export files	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Data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Rollback segment 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Temporary user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Archive log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3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디스크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Oracle executables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Redo logs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Rollback segment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Export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Data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Temporary user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Archive log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Index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4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디스크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Oracle executables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Index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Redo logs	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Export files	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Data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Temporary user 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Index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Archive log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Rollback segment 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5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디스크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Oracle executables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Redo logs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SYSTEM tablespace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Data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Temporary user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Index data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Control file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Rollback segment  file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Export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Archive log files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2.5 </a:t>
            </a:r>
            <a:r>
              <a:rPr lang="ko-KR" altLang="en-US" sz="1600">
                <a:solidFill>
                  <a:srgbClr val="000000"/>
                </a:solidFill>
              </a:rPr>
              <a:t>데이터베이스 구축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 </a:t>
            </a:r>
            <a:r>
              <a:rPr lang="ko-KR" altLang="en-US" sz="1800">
                <a:solidFill>
                  <a:srgbClr val="000000"/>
                </a:solidFill>
              </a:rPr>
              <a:t>데이터모델링 방법론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3.1 </a:t>
            </a:r>
            <a:r>
              <a:rPr lang="ko-KR" altLang="en-US" sz="1600">
                <a:solidFill>
                  <a:srgbClr val="000000"/>
                </a:solidFill>
              </a:rPr>
              <a:t>산출물 목록</a:t>
            </a:r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(1)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33400" y="762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엔터티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07371" name="Group 171"/>
          <p:cNvGraphicFramePr>
            <a:graphicFrameLocks noGrp="1"/>
          </p:cNvGraphicFramePr>
          <p:nvPr/>
        </p:nvGraphicFramePr>
        <p:xfrm>
          <a:off x="609600" y="1143000"/>
          <a:ext cx="8534400" cy="2779713"/>
        </p:xfrm>
        <a:graphic>
          <a:graphicData uri="http://schemas.openxmlformats.org/drawingml/2006/table">
            <a:tbl>
              <a:tblPr/>
              <a:tblGrid>
                <a:gridCol w="914400"/>
                <a:gridCol w="3352800"/>
                <a:gridCol w="990600"/>
                <a:gridCol w="685800"/>
                <a:gridCol w="1524000"/>
                <a:gridCol w="1066800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설명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동의어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유의어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엔터티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관련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속성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도서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인터넷을 통해 판매하고자 하는 책의 정보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기본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도서명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도서번호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회원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인터넷을 통해 등록한 회원의 정보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일반회원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기본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회원번호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주민번호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주소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전화번호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전자메일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휴대폰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도서를 구매하기 위해 회원이 입력한 배송지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결재방법에 관한 정보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주문서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주문내역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중심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주문일자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배송방법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결재방법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포인트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도서구입이나 이벤트 행사에 의해서 주어지는 혜택으로서 양적으로 주어지는 가상 금액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중심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구매포인트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주문목록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회원이 주문한 도서목록에 대한 수량과 가격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구매도서목록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행위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수량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단가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08" name="Rectangle 107"/>
          <p:cNvSpPr>
            <a:spLocks noChangeArrowheads="1"/>
          </p:cNvSpPr>
          <p:nvPr/>
        </p:nvSpPr>
        <p:spPr bwMode="auto">
          <a:xfrm>
            <a:off x="533400" y="40005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관계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07379" name="Group 179"/>
          <p:cNvGraphicFramePr>
            <a:graphicFrameLocks noGrp="1"/>
          </p:cNvGraphicFramePr>
          <p:nvPr/>
        </p:nvGraphicFramePr>
        <p:xfrm>
          <a:off x="609600" y="4408488"/>
          <a:ext cx="8534400" cy="1204912"/>
        </p:xfrm>
        <a:graphic>
          <a:graphicData uri="http://schemas.openxmlformats.org/drawingml/2006/table">
            <a:tbl>
              <a:tblPr/>
              <a:tblGrid>
                <a:gridCol w="1066800"/>
                <a:gridCol w="5060950"/>
                <a:gridCol w="1263650"/>
                <a:gridCol w="1143000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기준 엔터티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관계형태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참여방법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관련 엔터티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55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사원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각각의 사원은 한 부서에 속한다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각 부서에는 여러 명의 사원이 존재할 수 있다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필수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선택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부서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58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각각의 사원은 여러 개의 주문을 접수 할 수 있다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각각의 주문은 한명의 사원에 의해서만 접수된다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선택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필수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(2)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33400" y="762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도메인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09417" name="Group 169"/>
          <p:cNvGraphicFramePr>
            <a:graphicFrameLocks noGrp="1"/>
          </p:cNvGraphicFramePr>
          <p:nvPr/>
        </p:nvGraphicFramePr>
        <p:xfrm>
          <a:off x="685800" y="1219200"/>
          <a:ext cx="8763000" cy="4913313"/>
        </p:xfrm>
        <a:graphic>
          <a:graphicData uri="http://schemas.openxmlformats.org/drawingml/2006/table">
            <a:tbl>
              <a:tblPr/>
              <a:tblGrid>
                <a:gridCol w="1816100"/>
                <a:gridCol w="2138363"/>
                <a:gridCol w="2351087"/>
                <a:gridCol w="245745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도메인 구분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도메인명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도메인 타입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비고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392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번호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계약번호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사업자번호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도서번호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배송번호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전화번호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정산번호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주문번호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회원번호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계좌번호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주민번호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우편번호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Number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Varchar2(20)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Number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Number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Varchar2(20)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Number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Number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Number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Varchar2(20)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Varchar2(13)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 </a:t>
                      </a:r>
                      <a:endParaRPr kumimoji="1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‘-‘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포함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‘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-’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포함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‘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-’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제외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‘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-’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제외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‘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-’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제외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코드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계약상태코드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배송결과코드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배송구분코드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결재방법코드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배송방법코드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거래은행코드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날짜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일자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(V)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일자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(D)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Varchar2(8)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비율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비율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굴림" pitchFamily="50" charset="-127"/>
                        </a:rPr>
                        <a:t>Number(3)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(3)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3400" y="762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주제영역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11425" name="Group 129"/>
          <p:cNvGraphicFramePr>
            <a:graphicFrameLocks noGrp="1"/>
          </p:cNvGraphicFramePr>
          <p:nvPr/>
        </p:nvGraphicFramePr>
        <p:xfrm>
          <a:off x="685800" y="1143000"/>
          <a:ext cx="8610600" cy="1927225"/>
        </p:xfrm>
        <a:graphic>
          <a:graphicData uri="http://schemas.openxmlformats.org/drawingml/2006/table">
            <a:tbl>
              <a:tblPr/>
              <a:tblGrid>
                <a:gridCol w="1470025"/>
                <a:gridCol w="5461000"/>
                <a:gridCol w="1679575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주제영역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설 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비고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담당자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 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인터넷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(?),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회원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주문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도서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도서목록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(?),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주문목록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포인트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체크도서 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이벤트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이벤트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포인트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주문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구매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출판사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계약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공급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도서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재고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도서분류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신간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공급도서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배송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배송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택배업체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배송업체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지하철 배송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지하철 상점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itchFamily="50" charset="-127"/>
                          <a:ea typeface="굴림" pitchFamily="50" charset="-127"/>
                        </a:rPr>
                        <a:t>정산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1500" name="Group 204"/>
          <p:cNvGraphicFramePr>
            <a:graphicFrameLocks noGrp="1"/>
          </p:cNvGraphicFramePr>
          <p:nvPr/>
        </p:nvGraphicFramePr>
        <p:xfrm>
          <a:off x="685800" y="3733800"/>
          <a:ext cx="8534400" cy="852488"/>
        </p:xfrm>
        <a:graphic>
          <a:graphicData uri="http://schemas.openxmlformats.org/drawingml/2006/table">
            <a:tbl>
              <a:tblPr/>
              <a:tblGrid>
                <a:gridCol w="914400"/>
                <a:gridCol w="3657600"/>
                <a:gridCol w="990600"/>
                <a:gridCol w="914400"/>
                <a:gridCol w="2057400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용어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용어설명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영문명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약어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비고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계좌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은행 등에 예입하기 위해 만든 예금 계좌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account </a:t>
                      </a:r>
                      <a:endParaRPr kumimoji="1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acct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계좌번호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: acct_no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가격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물건의 가격을 나타냄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amt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57" name="Rectangle 203"/>
          <p:cNvSpPr>
            <a:spLocks noChangeArrowheads="1"/>
          </p:cNvSpPr>
          <p:nvPr/>
        </p:nvSpPr>
        <p:spPr bwMode="auto">
          <a:xfrm>
            <a:off x="609600" y="32766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용어사전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050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1.2 </a:t>
            </a:r>
            <a:r>
              <a:rPr lang="ko-KR" altLang="en-US" sz="1600">
                <a:solidFill>
                  <a:srgbClr val="000000"/>
                </a:solidFill>
              </a:rPr>
              <a:t>데이터 모델링의 절차</a:t>
            </a:r>
          </a:p>
        </p:txBody>
      </p:sp>
      <p:sp>
        <p:nvSpPr>
          <p:cNvPr id="7171" name="Text Box 2051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1. </a:t>
            </a:r>
            <a:r>
              <a:rPr lang="ko-KR" altLang="en-US" sz="1800">
                <a:solidFill>
                  <a:srgbClr val="000000"/>
                </a:solidFill>
              </a:rPr>
              <a:t>데이터 모델링의 개요</a:t>
            </a:r>
          </a:p>
        </p:txBody>
      </p:sp>
      <p:grpSp>
        <p:nvGrpSpPr>
          <p:cNvPr id="7172" name="Group 2053"/>
          <p:cNvGrpSpPr>
            <a:grpSpLocks/>
          </p:cNvGrpSpPr>
          <p:nvPr/>
        </p:nvGrpSpPr>
        <p:grpSpPr bwMode="auto">
          <a:xfrm>
            <a:off x="1066800" y="1066800"/>
            <a:ext cx="7543800" cy="4419600"/>
            <a:chOff x="624" y="1344"/>
            <a:chExt cx="3456" cy="2064"/>
          </a:xfrm>
        </p:grpSpPr>
        <p:sp>
          <p:nvSpPr>
            <p:cNvPr id="7173" name="Rectangle 2054"/>
            <p:cNvSpPr>
              <a:spLocks noChangeArrowheads="1"/>
            </p:cNvSpPr>
            <p:nvPr/>
          </p:nvSpPr>
          <p:spPr bwMode="auto">
            <a:xfrm>
              <a:off x="1008" y="1489"/>
              <a:ext cx="720" cy="191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/>
            <a:lstStyle/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endParaRPr lang="ko-KR" altLang="ko-KR" sz="1400" b="0">
                <a:solidFill>
                  <a:schemeClr val="tx1"/>
                </a:solidFill>
              </a:endParaRPr>
            </a:p>
          </p:txBody>
        </p:sp>
        <p:sp>
          <p:nvSpPr>
            <p:cNvPr id="7174" name="Rectangle 2055"/>
            <p:cNvSpPr>
              <a:spLocks noChangeArrowheads="1"/>
            </p:cNvSpPr>
            <p:nvPr/>
          </p:nvSpPr>
          <p:spPr bwMode="auto">
            <a:xfrm>
              <a:off x="624" y="1344"/>
              <a:ext cx="384" cy="145"/>
            </a:xfrm>
            <a:prstGeom prst="rect">
              <a:avLst/>
            </a:prstGeom>
            <a:solidFill>
              <a:srgbClr val="DAE4F2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 anchor="ctr"/>
            <a:lstStyle/>
            <a:p>
              <a:pPr fontAlgn="ctr" latinLnBrk="0">
                <a:lnSpc>
                  <a:spcPct val="110000"/>
                </a:lnSpc>
              </a:pPr>
              <a:r>
                <a:rPr lang="en-US" altLang="ko-KR" sz="1400">
                  <a:solidFill>
                    <a:schemeClr val="tx1"/>
                  </a:solidFill>
                </a:rPr>
                <a:t>Phase</a:t>
              </a:r>
            </a:p>
          </p:txBody>
        </p:sp>
        <p:sp>
          <p:nvSpPr>
            <p:cNvPr id="7175" name="Rectangle 2056"/>
            <p:cNvSpPr>
              <a:spLocks noChangeArrowheads="1"/>
            </p:cNvSpPr>
            <p:nvPr/>
          </p:nvSpPr>
          <p:spPr bwMode="auto">
            <a:xfrm>
              <a:off x="624" y="1489"/>
              <a:ext cx="384" cy="191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 anchor="ctr"/>
            <a:lstStyle/>
            <a:p>
              <a:pPr fontAlgn="ctr" latinLnBrk="0">
                <a:lnSpc>
                  <a:spcPct val="110000"/>
                </a:lnSpc>
                <a:spcBef>
                  <a:spcPct val="15000"/>
                </a:spcBef>
              </a:pPr>
              <a:r>
                <a:rPr lang="ko-KR" altLang="en-US" sz="1400">
                  <a:solidFill>
                    <a:schemeClr val="tx1"/>
                  </a:solidFill>
                </a:rPr>
                <a:t>분석</a:t>
              </a:r>
            </a:p>
          </p:txBody>
        </p:sp>
        <p:sp>
          <p:nvSpPr>
            <p:cNvPr id="7176" name="Rectangle 2057"/>
            <p:cNvSpPr>
              <a:spLocks noChangeArrowheads="1"/>
            </p:cNvSpPr>
            <p:nvPr/>
          </p:nvSpPr>
          <p:spPr bwMode="auto">
            <a:xfrm>
              <a:off x="1008" y="1344"/>
              <a:ext cx="816" cy="145"/>
            </a:xfrm>
            <a:prstGeom prst="rect">
              <a:avLst/>
            </a:prstGeom>
            <a:solidFill>
              <a:srgbClr val="DAE4F2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 anchor="ctr"/>
            <a:lstStyle/>
            <a:p>
              <a:pPr fontAlgn="ctr" latinLnBrk="0">
                <a:lnSpc>
                  <a:spcPct val="110000"/>
                </a:lnSpc>
              </a:pPr>
              <a:r>
                <a:rPr lang="en-US" altLang="ko-KR" sz="1400">
                  <a:solidFill>
                    <a:schemeClr val="tx1"/>
                  </a:solidFill>
                </a:rPr>
                <a:t>Task</a:t>
              </a:r>
            </a:p>
          </p:txBody>
        </p:sp>
        <p:sp>
          <p:nvSpPr>
            <p:cNvPr id="7177" name="Rectangle 2058"/>
            <p:cNvSpPr>
              <a:spLocks noChangeArrowheads="1"/>
            </p:cNvSpPr>
            <p:nvPr/>
          </p:nvSpPr>
          <p:spPr bwMode="auto">
            <a:xfrm>
              <a:off x="1728" y="1344"/>
              <a:ext cx="2352" cy="145"/>
            </a:xfrm>
            <a:prstGeom prst="rect">
              <a:avLst/>
            </a:prstGeom>
            <a:solidFill>
              <a:srgbClr val="DAE4F2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 anchor="ctr"/>
            <a:lstStyle/>
            <a:p>
              <a:pPr fontAlgn="ctr" latinLnBrk="0">
                <a:lnSpc>
                  <a:spcPct val="110000"/>
                </a:lnSpc>
              </a:pPr>
              <a:r>
                <a:rPr lang="en-US" altLang="ko-KR" sz="1400">
                  <a:solidFill>
                    <a:schemeClr val="tx1"/>
                  </a:solidFill>
                </a:rPr>
                <a:t>Activity</a:t>
              </a:r>
            </a:p>
          </p:txBody>
        </p:sp>
        <p:sp>
          <p:nvSpPr>
            <p:cNvPr id="7178" name="Rectangle 2059"/>
            <p:cNvSpPr>
              <a:spLocks noChangeArrowheads="1"/>
            </p:cNvSpPr>
            <p:nvPr/>
          </p:nvSpPr>
          <p:spPr bwMode="auto">
            <a:xfrm>
              <a:off x="1728" y="1489"/>
              <a:ext cx="2352" cy="62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/>
            <a:lstStyle/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기존 도출 정보 요구사항 자료 수집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신규 정보 요구사항 수집</a:t>
              </a:r>
            </a:p>
            <a:p>
              <a:pPr marL="257175" lvl="1" indent="-122238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75000"/>
                <a:buFontTx/>
                <a:buChar char="–"/>
              </a:pPr>
              <a:r>
                <a:rPr lang="ko-KR" altLang="en-US" sz="1400" b="0">
                  <a:solidFill>
                    <a:schemeClr val="tx1"/>
                  </a:solidFill>
                </a:rPr>
                <a:t>현업 부서 인터뷰 실시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수집된 정보 요구사항 정리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요구사항에 대한 주제 영역 분류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None/>
              </a:pPr>
              <a:endParaRPr lang="en-US" altLang="ko-KR" sz="1400" b="0">
                <a:solidFill>
                  <a:schemeClr val="tx1"/>
                </a:solidFill>
              </a:endParaRPr>
            </a:p>
          </p:txBody>
        </p:sp>
        <p:sp>
          <p:nvSpPr>
            <p:cNvPr id="7179" name="AutoShape 2060"/>
            <p:cNvSpPr>
              <a:spLocks noChangeArrowheads="1"/>
            </p:cNvSpPr>
            <p:nvPr/>
          </p:nvSpPr>
          <p:spPr bwMode="auto">
            <a:xfrm rot="-5400000" flipH="1" flipV="1">
              <a:off x="1056" y="1440"/>
              <a:ext cx="624" cy="720"/>
            </a:xfrm>
            <a:prstGeom prst="homePlate">
              <a:avLst>
                <a:gd name="adj" fmla="val 25000"/>
              </a:avLst>
            </a:prstGeom>
            <a:solidFill>
              <a:srgbClr val="FFEC9B"/>
            </a:solidFill>
            <a:ln w="19050">
              <a:solidFill>
                <a:srgbClr val="CC9900"/>
              </a:solidFill>
              <a:miter lim="800000"/>
              <a:headEnd/>
              <a:tailEnd/>
            </a:ln>
          </p:spPr>
          <p:txBody>
            <a:bodyPr rot="10800000" vert="eaVert" tIns="0" bIns="0" anchor="ctr"/>
            <a:lstStyle/>
            <a:p>
              <a:pPr latinLnBrk="0"/>
              <a:r>
                <a:rPr lang="ko-KR" altLang="en-US" sz="1400" b="0">
                  <a:solidFill>
                    <a:schemeClr val="tx1"/>
                  </a:solidFill>
                </a:rPr>
                <a:t>요구사항파악</a:t>
              </a:r>
            </a:p>
          </p:txBody>
        </p:sp>
        <p:sp>
          <p:nvSpPr>
            <p:cNvPr id="7180" name="AutoShape 2061"/>
            <p:cNvSpPr>
              <a:spLocks noChangeArrowheads="1"/>
            </p:cNvSpPr>
            <p:nvPr/>
          </p:nvSpPr>
          <p:spPr bwMode="auto">
            <a:xfrm rot="-5400000" flipH="1" flipV="1">
              <a:off x="1008" y="2112"/>
              <a:ext cx="720" cy="720"/>
            </a:xfrm>
            <a:prstGeom prst="homePlate">
              <a:avLst>
                <a:gd name="adj" fmla="val 25000"/>
              </a:avLst>
            </a:prstGeom>
            <a:solidFill>
              <a:srgbClr val="FFEC9B"/>
            </a:solidFill>
            <a:ln w="19050">
              <a:solidFill>
                <a:srgbClr val="CC9900"/>
              </a:solidFill>
              <a:miter lim="800000"/>
              <a:headEnd/>
              <a:tailEnd/>
            </a:ln>
          </p:spPr>
          <p:txBody>
            <a:bodyPr rot="10800000" vert="eaVert" tIns="0" bIns="0" anchor="ctr"/>
            <a:lstStyle/>
            <a:p>
              <a:pPr latinLnBrk="0"/>
              <a:r>
                <a:rPr lang="ko-KR" altLang="en-US" sz="1400" b="0">
                  <a:solidFill>
                    <a:schemeClr val="tx1"/>
                  </a:solidFill>
                </a:rPr>
                <a:t>현행 시스템 분석</a:t>
              </a:r>
            </a:p>
          </p:txBody>
        </p:sp>
        <p:sp>
          <p:nvSpPr>
            <p:cNvPr id="7181" name="AutoShape 2062"/>
            <p:cNvSpPr>
              <a:spLocks noChangeArrowheads="1"/>
            </p:cNvSpPr>
            <p:nvPr/>
          </p:nvSpPr>
          <p:spPr bwMode="auto">
            <a:xfrm rot="-5400000" flipH="1" flipV="1">
              <a:off x="1087" y="2759"/>
              <a:ext cx="562" cy="720"/>
            </a:xfrm>
            <a:prstGeom prst="homePlate">
              <a:avLst>
                <a:gd name="adj" fmla="val 25000"/>
              </a:avLst>
            </a:prstGeom>
            <a:solidFill>
              <a:srgbClr val="FFEC9B"/>
            </a:solidFill>
            <a:ln w="19050">
              <a:solidFill>
                <a:srgbClr val="CC9900"/>
              </a:solidFill>
              <a:miter lim="800000"/>
              <a:headEnd/>
              <a:tailEnd/>
            </a:ln>
          </p:spPr>
          <p:txBody>
            <a:bodyPr rot="10800000" vert="eaVert" tIns="0" bIns="0" anchor="ctr"/>
            <a:lstStyle/>
            <a:p>
              <a:pPr latinLnBrk="0"/>
              <a:r>
                <a:rPr lang="ko-KR" altLang="en-US" sz="1400" b="0">
                  <a:solidFill>
                    <a:schemeClr val="tx1"/>
                  </a:solidFill>
                </a:rPr>
                <a:t>개념 데이터 </a:t>
              </a:r>
            </a:p>
            <a:p>
              <a:pPr latinLnBrk="0"/>
              <a:r>
                <a:rPr lang="ko-KR" altLang="en-US" sz="1400" b="0">
                  <a:solidFill>
                    <a:schemeClr val="tx1"/>
                  </a:solidFill>
                </a:rPr>
                <a:t>모델링</a:t>
              </a:r>
            </a:p>
          </p:txBody>
        </p:sp>
        <p:sp>
          <p:nvSpPr>
            <p:cNvPr id="7182" name="Rectangle 2063"/>
            <p:cNvSpPr>
              <a:spLocks noChangeArrowheads="1"/>
            </p:cNvSpPr>
            <p:nvPr/>
          </p:nvSpPr>
          <p:spPr bwMode="auto">
            <a:xfrm>
              <a:off x="1728" y="2112"/>
              <a:ext cx="2352" cy="72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/>
            <a:lstStyle/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현행 운영시스템 분석</a:t>
              </a:r>
            </a:p>
            <a:p>
              <a:pPr marL="257175" lvl="1" indent="-122238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75000"/>
                <a:buFontTx/>
                <a:buChar char="–"/>
              </a:pPr>
              <a:r>
                <a:rPr lang="ko-KR" altLang="en-US" sz="1400" b="0">
                  <a:solidFill>
                    <a:schemeClr val="tx1"/>
                  </a:solidFill>
                </a:rPr>
                <a:t>업무처리 흐름 및 운영방법</a:t>
              </a:r>
            </a:p>
            <a:p>
              <a:pPr marL="257175" lvl="1" indent="-122238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75000"/>
                <a:buFontTx/>
                <a:buChar char="–"/>
              </a:pPr>
              <a:r>
                <a:rPr lang="ko-KR" altLang="en-US" sz="1400" b="0">
                  <a:solidFill>
                    <a:schemeClr val="tx1"/>
                  </a:solidFill>
                </a:rPr>
                <a:t>현행 시스템 정보관리요원 면담실시</a:t>
              </a:r>
            </a:p>
            <a:p>
              <a:pPr marL="257175" lvl="1" indent="-122238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75000"/>
                <a:buFontTx/>
                <a:buChar char="–"/>
              </a:pPr>
              <a:r>
                <a:rPr lang="ko-KR" altLang="en-US" sz="1400" b="0">
                  <a:solidFill>
                    <a:schemeClr val="tx1"/>
                  </a:solidFill>
                </a:rPr>
                <a:t>현행 시스템 </a:t>
              </a:r>
              <a:r>
                <a:rPr lang="en-US" altLang="ko-KR" sz="1400" b="0">
                  <a:solidFill>
                    <a:schemeClr val="tx1"/>
                  </a:solidFill>
                </a:rPr>
                <a:t>ERD </a:t>
              </a:r>
              <a:r>
                <a:rPr lang="ko-KR" altLang="en-US" sz="1400" b="0">
                  <a:solidFill>
                    <a:schemeClr val="tx1"/>
                  </a:solidFill>
                </a:rPr>
                <a:t>분석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데이터 모델에 반영할 항목 선정</a:t>
              </a:r>
            </a:p>
          </p:txBody>
        </p:sp>
        <p:sp>
          <p:nvSpPr>
            <p:cNvPr id="7183" name="Rectangle 2064"/>
            <p:cNvSpPr>
              <a:spLocks noChangeArrowheads="1"/>
            </p:cNvSpPr>
            <p:nvPr/>
          </p:nvSpPr>
          <p:spPr bwMode="auto">
            <a:xfrm>
              <a:off x="1728" y="2832"/>
              <a:ext cx="2352" cy="57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54000" tIns="0" rIns="54000" bIns="0"/>
            <a:lstStyle/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en-US" altLang="ko-KR" sz="1400" b="0">
                  <a:solidFill>
                    <a:schemeClr val="tx1"/>
                  </a:solidFill>
                </a:rPr>
                <a:t>Naming Rule</a:t>
              </a:r>
              <a:r>
                <a:rPr lang="ko-KR" altLang="en-US" sz="1400" b="0">
                  <a:solidFill>
                    <a:schemeClr val="tx1"/>
                  </a:solidFill>
                </a:rPr>
                <a:t>설정 </a:t>
              </a:r>
              <a:r>
                <a:rPr lang="en-US" altLang="ko-KR" sz="1400" b="0">
                  <a:solidFill>
                    <a:schemeClr val="tx1"/>
                  </a:solidFill>
                </a:rPr>
                <a:t>(</a:t>
              </a:r>
              <a:r>
                <a:rPr lang="ko-KR" altLang="en-US" sz="1400" b="0">
                  <a:solidFill>
                    <a:schemeClr val="tx1"/>
                  </a:solidFill>
                </a:rPr>
                <a:t>명료성</a:t>
              </a:r>
              <a:r>
                <a:rPr lang="en-US" altLang="ko-KR" sz="1400" b="0">
                  <a:solidFill>
                    <a:schemeClr val="tx1"/>
                  </a:solidFill>
                </a:rPr>
                <a:t>, </a:t>
              </a:r>
              <a:r>
                <a:rPr lang="ko-KR" altLang="en-US" sz="1400" b="0">
                  <a:solidFill>
                    <a:schemeClr val="tx1"/>
                  </a:solidFill>
                </a:rPr>
                <a:t>적절성</a:t>
              </a:r>
              <a:r>
                <a:rPr lang="en-US" altLang="ko-KR" sz="1400" b="0">
                  <a:solidFill>
                    <a:schemeClr val="tx1"/>
                  </a:solidFill>
                </a:rPr>
                <a:t>, </a:t>
              </a:r>
              <a:r>
                <a:rPr lang="ko-KR" altLang="en-US" sz="1400" b="0">
                  <a:solidFill>
                    <a:schemeClr val="tx1"/>
                  </a:solidFill>
                </a:rPr>
                <a:t>고유성</a:t>
              </a:r>
              <a:r>
                <a:rPr lang="en-US" altLang="ko-KR" sz="1400" b="0">
                  <a:solidFill>
                    <a:schemeClr val="tx1"/>
                  </a:solidFill>
                </a:rPr>
                <a:t>, </a:t>
              </a:r>
              <a:r>
                <a:rPr lang="ko-KR" altLang="en-US" sz="1400" b="0">
                  <a:solidFill>
                    <a:schemeClr val="tx1"/>
                  </a:solidFill>
                </a:rPr>
                <a:t>일관성</a:t>
              </a:r>
              <a:r>
                <a:rPr lang="en-US" altLang="ko-KR" sz="1400" b="0">
                  <a:solidFill>
                    <a:schemeClr val="tx1"/>
                  </a:solidFill>
                </a:rPr>
                <a:t>)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주제 영역별 주요 </a:t>
              </a:r>
              <a:r>
                <a:rPr lang="en-US" altLang="ko-KR" sz="1400" b="0">
                  <a:solidFill>
                    <a:schemeClr val="tx1"/>
                  </a:solidFill>
                </a:rPr>
                <a:t>Entity </a:t>
              </a:r>
              <a:r>
                <a:rPr lang="ko-KR" altLang="en-US" sz="1400" b="0">
                  <a:solidFill>
                    <a:schemeClr val="tx1"/>
                  </a:solidFill>
                </a:rPr>
                <a:t>도출</a:t>
              </a:r>
              <a:r>
                <a:rPr lang="en-US" altLang="ko-KR" sz="1400" b="0">
                  <a:solidFill>
                    <a:schemeClr val="tx1"/>
                  </a:solidFill>
                </a:rPr>
                <a:t>. (</a:t>
              </a:r>
              <a:r>
                <a:rPr lang="ko-KR" altLang="en-US" sz="1400" b="0">
                  <a:solidFill>
                    <a:schemeClr val="tx1"/>
                  </a:solidFill>
                </a:rPr>
                <a:t>공통 주제영역 포함</a:t>
              </a:r>
              <a:r>
                <a:rPr lang="en-US" altLang="ko-KR" sz="1400" b="0">
                  <a:solidFill>
                    <a:schemeClr val="tx1"/>
                  </a:solidFill>
                </a:rPr>
                <a:t>)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개별 </a:t>
              </a:r>
              <a:r>
                <a:rPr lang="en-US" altLang="ko-KR" sz="1400" b="0">
                  <a:solidFill>
                    <a:schemeClr val="tx1"/>
                  </a:solidFill>
                </a:rPr>
                <a:t>Entity </a:t>
              </a:r>
              <a:r>
                <a:rPr lang="ko-KR" altLang="en-US" sz="1400" b="0">
                  <a:solidFill>
                    <a:schemeClr val="tx1"/>
                  </a:solidFill>
                </a:rPr>
                <a:t>간의 관계 설정 </a:t>
              </a:r>
              <a:r>
                <a:rPr lang="en-US" altLang="ko-KR" sz="1400" b="0">
                  <a:solidFill>
                    <a:schemeClr val="tx1"/>
                  </a:solidFill>
                </a:rPr>
                <a:t>(</a:t>
              </a:r>
              <a:r>
                <a:rPr lang="ko-KR" altLang="en-US" sz="1400" b="0">
                  <a:solidFill>
                    <a:schemeClr val="tx1"/>
                  </a:solidFill>
                </a:rPr>
                <a:t>대표키와 참조키 정의</a:t>
              </a:r>
              <a:r>
                <a:rPr lang="en-US" altLang="ko-KR" sz="1400" b="0">
                  <a:solidFill>
                    <a:schemeClr val="tx1"/>
                  </a:solidFill>
                </a:rPr>
                <a:t>)</a:t>
              </a:r>
            </a:p>
            <a:p>
              <a:pPr marL="133350" indent="-133350" algn="l" fontAlgn="ctr" latinLnBrk="0">
                <a:lnSpc>
                  <a:spcPct val="110000"/>
                </a:lnSpc>
                <a:spcBef>
                  <a:spcPct val="10000"/>
                </a:spcBef>
                <a:buClr>
                  <a:srgbClr val="969696"/>
                </a:buClr>
                <a:buSzPct val="65000"/>
                <a:buFont typeface="Wingdings" pitchFamily="2" charset="2"/>
                <a:buChar char="n"/>
              </a:pPr>
              <a:r>
                <a:rPr lang="ko-KR" altLang="en-US" sz="1400" b="0">
                  <a:solidFill>
                    <a:schemeClr val="tx1"/>
                  </a:solidFill>
                </a:rPr>
                <a:t>외부 시스템 교환 데이터 파악</a:t>
              </a: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(4)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33400" y="762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테이블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13509" name="Group 165"/>
          <p:cNvGraphicFramePr>
            <a:graphicFrameLocks noGrp="1"/>
          </p:cNvGraphicFramePr>
          <p:nvPr/>
        </p:nvGraphicFramePr>
        <p:xfrm>
          <a:off x="685800" y="1143000"/>
          <a:ext cx="8229600" cy="4059238"/>
        </p:xfrm>
        <a:graphic>
          <a:graphicData uri="http://schemas.openxmlformats.org/drawingml/2006/table">
            <a:tbl>
              <a:tblPr/>
              <a:tblGrid>
                <a:gridCol w="1304925"/>
                <a:gridCol w="1003300"/>
                <a:gridCol w="282575"/>
                <a:gridCol w="1122363"/>
                <a:gridCol w="401637"/>
                <a:gridCol w="401638"/>
                <a:gridCol w="601662"/>
                <a:gridCol w="603250"/>
                <a:gridCol w="390525"/>
                <a:gridCol w="239713"/>
                <a:gridCol w="1878012"/>
              </a:tblGrid>
              <a:tr h="3444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업무영역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51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사용자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SCOTT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 스페이스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TSTEST01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6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 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51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Pctused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Pctfree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항목명칭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항목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타입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길이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FK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비고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사원번호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사원명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EMPNM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주민번호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JUMINNO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부서번호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DEPTNO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(5)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33400" y="762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트랜잭션 분석서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15552" name="Group 160"/>
          <p:cNvGraphicFramePr>
            <a:graphicFrameLocks noGrp="1"/>
          </p:cNvGraphicFramePr>
          <p:nvPr/>
        </p:nvGraphicFramePr>
        <p:xfrm>
          <a:off x="609600" y="1143000"/>
          <a:ext cx="8737600" cy="2351088"/>
        </p:xfrm>
        <a:graphic>
          <a:graphicData uri="http://schemas.openxmlformats.org/drawingml/2006/table">
            <a:tbl>
              <a:tblPr/>
              <a:tblGrid>
                <a:gridCol w="1041400"/>
                <a:gridCol w="685800"/>
                <a:gridCol w="1066800"/>
                <a:gridCol w="2209800"/>
                <a:gridCol w="762000"/>
                <a:gridCol w="1143000"/>
                <a:gridCol w="1143000"/>
                <a:gridCol w="6858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EP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번호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컬럼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CRUD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트랜잭션당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트랜잭션수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8064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제품주문을 신청한다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고객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고객번호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고객명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주문일자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고객번호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2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주문목록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제품번호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단가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2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제품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제품번호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제품명</a:t>
                      </a: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재고량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5583" name="Group 191"/>
          <p:cNvGraphicFramePr>
            <a:graphicFrameLocks noGrp="1"/>
          </p:cNvGraphicFramePr>
          <p:nvPr/>
        </p:nvGraphicFramePr>
        <p:xfrm>
          <a:off x="609600" y="3962400"/>
          <a:ext cx="8686800" cy="2597150"/>
        </p:xfrm>
        <a:graphic>
          <a:graphicData uri="http://schemas.openxmlformats.org/drawingml/2006/table">
            <a:tbl>
              <a:tblPr/>
              <a:tblGrid>
                <a:gridCol w="890588"/>
                <a:gridCol w="2351087"/>
                <a:gridCol w="1400175"/>
                <a:gridCol w="2592388"/>
                <a:gridCol w="1452562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뷰 명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뷰 설명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관련테이블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컬럼명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 타입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V_EMP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회계 시스템과 인터페이스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EMPNO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EMPNM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HIREDATE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Varchar2(6)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Varchar2(40)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V_ORDERITEM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주문과 주문목록을 함께 처리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ORDERNO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ORDERNM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ORDERDATE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Varchar2(6)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Varchar2(40)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ORDERITEM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ITEMNO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Varchar2(6)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Number(10)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33" name="Rectangle 192"/>
          <p:cNvSpPr>
            <a:spLocks noChangeArrowheads="1"/>
          </p:cNvSpPr>
          <p:nvPr/>
        </p:nvSpPr>
        <p:spPr bwMode="auto">
          <a:xfrm>
            <a:off x="533400" y="35814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뷰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(6)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533400" y="7620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인덱스 정의서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sp>
        <p:nvSpPr>
          <p:cNvPr id="54277" name="Rectangle 85"/>
          <p:cNvSpPr>
            <a:spLocks noChangeArrowheads="1"/>
          </p:cNvSpPr>
          <p:nvPr/>
        </p:nvSpPr>
        <p:spPr bwMode="auto">
          <a:xfrm>
            <a:off x="533400" y="3581400"/>
            <a:ext cx="2362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용량산정내역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17648" name="Group 208"/>
          <p:cNvGraphicFramePr>
            <a:graphicFrameLocks noGrp="1"/>
          </p:cNvGraphicFramePr>
          <p:nvPr/>
        </p:nvGraphicFramePr>
        <p:xfrm>
          <a:off x="304800" y="1219200"/>
          <a:ext cx="9296400" cy="2057400"/>
        </p:xfrm>
        <a:graphic>
          <a:graphicData uri="http://schemas.openxmlformats.org/drawingml/2006/table">
            <a:tbl>
              <a:tblPr/>
              <a:tblGrid>
                <a:gridCol w="1006475"/>
                <a:gridCol w="852488"/>
                <a:gridCol w="1317625"/>
                <a:gridCol w="1239837"/>
                <a:gridCol w="1146175"/>
                <a:gridCol w="1252538"/>
                <a:gridCol w="1128712"/>
                <a:gridCol w="655638"/>
                <a:gridCol w="696912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엔터티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인덱스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컬럼명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타입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테이블스페이스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인덱스유형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정렬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구분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부서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DEPT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I_DEPT01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DEPTNO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NUMBER(2)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ISTEST01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UNIQUE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ASC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I_EMP01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ISTEST01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UNIQUE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ASC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PK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I_EMP02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ISTEST01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NOT UNIQUE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DESC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HIREDATE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VARCHAR2(8)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707" name="Group 267"/>
          <p:cNvGraphicFramePr>
            <a:graphicFrameLocks noGrp="1"/>
          </p:cNvGraphicFramePr>
          <p:nvPr/>
        </p:nvGraphicFramePr>
        <p:xfrm>
          <a:off x="381000" y="4038600"/>
          <a:ext cx="9220200" cy="2212975"/>
        </p:xfrm>
        <a:graphic>
          <a:graphicData uri="http://schemas.openxmlformats.org/drawingml/2006/table">
            <a:tbl>
              <a:tblPr/>
              <a:tblGrid>
                <a:gridCol w="1512888"/>
                <a:gridCol w="1525587"/>
                <a:gridCol w="1444625"/>
                <a:gridCol w="1044575"/>
                <a:gridCol w="1123950"/>
                <a:gridCol w="1203325"/>
                <a:gridCol w="722313"/>
                <a:gridCol w="642937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엔터티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Row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길이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(Byte)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보존기간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초기건수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발생건수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건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발생주기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년증가율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사용자코드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CODE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EMP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8, 021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월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부서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DEPT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2,330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분기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제품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ITEM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3,211,874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3,700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200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(7)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33400" y="762000"/>
            <a:ext cx="312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테이블 스페이스 용량 설계서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33400" y="32004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데이터 파일 용량 설계서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19635" name="Group 147"/>
          <p:cNvGraphicFramePr>
            <a:graphicFrameLocks noGrp="1"/>
          </p:cNvGraphicFramePr>
          <p:nvPr/>
        </p:nvGraphicFramePr>
        <p:xfrm>
          <a:off x="457200" y="1143000"/>
          <a:ext cx="8751888" cy="1943100"/>
        </p:xfrm>
        <a:graphic>
          <a:graphicData uri="http://schemas.openxmlformats.org/drawingml/2006/table">
            <a:tbl>
              <a:tblPr/>
              <a:tblGrid>
                <a:gridCol w="2057400"/>
                <a:gridCol w="838200"/>
                <a:gridCol w="2133600"/>
                <a:gridCol w="2133600"/>
                <a:gridCol w="1589088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용량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 스페이스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 스페이스 용량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(40% </a:t>
                      </a: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확장고려</a:t>
                      </a: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 파일명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TABLE1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TABLE2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TABLE3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30M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20M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150M + 60M = 210M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TABLE5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TABLE6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TABLE7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115M + 46M = 161M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DF002.DBF01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DF002.DBF02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9687" name="Group 199"/>
          <p:cNvGraphicFramePr>
            <a:graphicFrameLocks noGrp="1"/>
          </p:cNvGraphicFramePr>
          <p:nvPr/>
        </p:nvGraphicFramePr>
        <p:xfrm>
          <a:off x="381000" y="3581400"/>
          <a:ext cx="8839200" cy="2690813"/>
        </p:xfrm>
        <a:graphic>
          <a:graphicData uri="http://schemas.openxmlformats.org/drawingml/2006/table">
            <a:tbl>
              <a:tblPr/>
              <a:tblGrid>
                <a:gridCol w="1371600"/>
                <a:gridCol w="1981200"/>
                <a:gridCol w="914400"/>
                <a:gridCol w="1143000"/>
                <a:gridCol w="1074738"/>
                <a:gridCol w="1177925"/>
                <a:gridCol w="1176337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디스크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데이터파일 디렉토리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데이터파일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데이터파일용량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테이블스페이스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테이블스페이스 용량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비고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34290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/DISK1/ORADATA/ORA8/DB1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320M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210M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DF002.DBF01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861M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DF002,DF01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과 공유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/DISK2/ORADATA/ORA8/DB1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110M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TS003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DF002.DBF02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TS002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861M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3.2 </a:t>
            </a:r>
            <a:r>
              <a:rPr lang="ko-KR" altLang="en-US" sz="1600">
                <a:solidFill>
                  <a:srgbClr val="000000"/>
                </a:solidFill>
              </a:rPr>
              <a:t>산출물 예제</a:t>
            </a:r>
            <a:r>
              <a:rPr lang="en-US" altLang="ko-KR" sz="1600">
                <a:solidFill>
                  <a:srgbClr val="000000"/>
                </a:solidFill>
              </a:rPr>
              <a:t>(8)</a:t>
            </a:r>
            <a:endParaRPr lang="en-US" altLang="ko-KR" sz="1600">
              <a:solidFill>
                <a:schemeClr val="tx1"/>
              </a:solidFill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3. </a:t>
            </a:r>
            <a:r>
              <a:rPr lang="ko-KR" altLang="en-US" sz="1800">
                <a:solidFill>
                  <a:srgbClr val="000000"/>
                </a:solidFill>
              </a:rPr>
              <a:t>데이터 모델링의 산출물의 작성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762000"/>
            <a:ext cx="312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ko-KR" altLang="en-US" sz="1600">
                <a:solidFill>
                  <a:schemeClr val="tx1"/>
                </a:solidFill>
              </a:rPr>
              <a:t>디스크 용량 설계서</a:t>
            </a:r>
            <a:endParaRPr lang="ko-KR" altLang="en-US" sz="1600">
              <a:solidFill>
                <a:srgbClr val="000000"/>
              </a:solidFill>
              <a:latin typeface="굴림" pitchFamily="50" charset="-127"/>
            </a:endParaRPr>
          </a:p>
        </p:txBody>
      </p:sp>
      <p:graphicFrame>
        <p:nvGraphicFramePr>
          <p:cNvPr id="321664" name="Group 128"/>
          <p:cNvGraphicFramePr>
            <a:graphicFrameLocks noGrp="1"/>
          </p:cNvGraphicFramePr>
          <p:nvPr/>
        </p:nvGraphicFramePr>
        <p:xfrm>
          <a:off x="457200" y="1143000"/>
          <a:ext cx="8839200" cy="3048000"/>
        </p:xfrm>
        <a:graphic>
          <a:graphicData uri="http://schemas.openxmlformats.org/drawingml/2006/table">
            <a:tbl>
              <a:tblPr/>
              <a:tblGrid>
                <a:gridCol w="838200"/>
                <a:gridCol w="1981200"/>
                <a:gridCol w="1143000"/>
                <a:gridCol w="990600"/>
                <a:gridCol w="914400"/>
                <a:gridCol w="1524000"/>
                <a:gridCol w="144780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디스크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데이터파일 디렉토리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디스크용량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사용된 디스크용량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디스크사용비율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데이터파일명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데이터파일용량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B8F0"/>
                    </a:solidFill>
                  </a:tcPr>
                </a:tc>
              </a:tr>
              <a:tr h="474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/DISK1/ORADATA/ORA8/DB1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820M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41%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320M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DF002.DBF001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/DISK2/ORADATA/ORA8/DB1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2G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1510M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500M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110M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DF001.DBF02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굴림" pitchFamily="50" charset="-127"/>
                        </a:rPr>
                        <a:t>900M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1.2 </a:t>
            </a:r>
            <a:r>
              <a:rPr lang="ko-KR" altLang="en-US" sz="1600">
                <a:solidFill>
                  <a:srgbClr val="000000"/>
                </a:solidFill>
              </a:rPr>
              <a:t>데이터 모델링의 절차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1. </a:t>
            </a:r>
            <a:r>
              <a:rPr lang="ko-KR" altLang="en-US" sz="1800">
                <a:solidFill>
                  <a:srgbClr val="000000"/>
                </a:solidFill>
              </a:rPr>
              <a:t>데이터 모델링의 개요</a:t>
            </a:r>
          </a:p>
        </p:txBody>
      </p:sp>
      <p:sp>
        <p:nvSpPr>
          <p:cNvPr id="8196" name="Rectangle 17"/>
          <p:cNvSpPr>
            <a:spLocks noChangeArrowheads="1"/>
          </p:cNvSpPr>
          <p:nvPr/>
        </p:nvSpPr>
        <p:spPr bwMode="auto">
          <a:xfrm>
            <a:off x="1981200" y="4876800"/>
            <a:ext cx="1571625" cy="1433513"/>
          </a:xfrm>
          <a:prstGeom prst="rect">
            <a:avLst/>
          </a:prstGeom>
          <a:solidFill>
            <a:schemeClr val="bg1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/>
          <a:lstStyle/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endParaRPr lang="ko-KR" altLang="ko-KR" sz="1400" b="0">
              <a:solidFill>
                <a:schemeClr val="tx1"/>
              </a:solidFill>
            </a:endParaRPr>
          </a:p>
        </p:txBody>
      </p:sp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1981200" y="1166813"/>
            <a:ext cx="1571625" cy="3709987"/>
          </a:xfrm>
          <a:prstGeom prst="rect">
            <a:avLst/>
          </a:prstGeom>
          <a:solidFill>
            <a:schemeClr val="bg1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/>
          <a:lstStyle/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endParaRPr lang="ko-KR" altLang="ko-KR" sz="1400" b="0">
              <a:solidFill>
                <a:schemeClr val="tx1"/>
              </a:solidFill>
            </a:endParaRPr>
          </a:p>
        </p:txBody>
      </p:sp>
      <p:sp>
        <p:nvSpPr>
          <p:cNvPr id="8198" name="Rectangle 19"/>
          <p:cNvSpPr>
            <a:spLocks noChangeArrowheads="1"/>
          </p:cNvSpPr>
          <p:nvPr/>
        </p:nvSpPr>
        <p:spPr bwMode="auto">
          <a:xfrm>
            <a:off x="1143000" y="914400"/>
            <a:ext cx="838200" cy="254000"/>
          </a:xfrm>
          <a:prstGeom prst="rect">
            <a:avLst/>
          </a:prstGeom>
          <a:solidFill>
            <a:srgbClr val="DAE4F2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 anchor="ctr"/>
          <a:lstStyle/>
          <a:p>
            <a:pPr fontAlgn="ctr" latinLnBrk="0">
              <a:lnSpc>
                <a:spcPct val="110000"/>
              </a:lnSpc>
            </a:pPr>
            <a:r>
              <a:rPr lang="en-US" altLang="ko-KR" sz="1400">
                <a:solidFill>
                  <a:schemeClr val="tx1"/>
                </a:solidFill>
              </a:rPr>
              <a:t>Phase</a:t>
            </a:r>
          </a:p>
        </p:txBody>
      </p:sp>
      <p:sp>
        <p:nvSpPr>
          <p:cNvPr id="8199" name="Rectangle 20"/>
          <p:cNvSpPr>
            <a:spLocks noChangeArrowheads="1"/>
          </p:cNvSpPr>
          <p:nvPr/>
        </p:nvSpPr>
        <p:spPr bwMode="auto">
          <a:xfrm>
            <a:off x="1981200" y="914400"/>
            <a:ext cx="1781175" cy="254000"/>
          </a:xfrm>
          <a:prstGeom prst="rect">
            <a:avLst/>
          </a:prstGeom>
          <a:solidFill>
            <a:srgbClr val="DAE4F2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 anchor="ctr"/>
          <a:lstStyle/>
          <a:p>
            <a:pPr fontAlgn="ctr" latinLnBrk="0">
              <a:lnSpc>
                <a:spcPct val="110000"/>
              </a:lnSpc>
            </a:pPr>
            <a:r>
              <a:rPr lang="en-US" altLang="ko-KR" sz="1400">
                <a:solidFill>
                  <a:schemeClr val="tx1"/>
                </a:solidFill>
              </a:rPr>
              <a:t>Task</a:t>
            </a:r>
          </a:p>
        </p:txBody>
      </p:sp>
      <p:sp>
        <p:nvSpPr>
          <p:cNvPr id="8200" name="Rectangle 21"/>
          <p:cNvSpPr>
            <a:spLocks noChangeArrowheads="1"/>
          </p:cNvSpPr>
          <p:nvPr/>
        </p:nvSpPr>
        <p:spPr bwMode="auto">
          <a:xfrm>
            <a:off x="3552825" y="914400"/>
            <a:ext cx="5133975" cy="254000"/>
          </a:xfrm>
          <a:prstGeom prst="rect">
            <a:avLst/>
          </a:prstGeom>
          <a:solidFill>
            <a:srgbClr val="DAE4F2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 anchor="ctr"/>
          <a:lstStyle/>
          <a:p>
            <a:pPr fontAlgn="ctr" latinLnBrk="0">
              <a:lnSpc>
                <a:spcPct val="110000"/>
              </a:lnSpc>
            </a:pPr>
            <a:r>
              <a:rPr lang="en-US" altLang="ko-KR" sz="1400">
                <a:solidFill>
                  <a:schemeClr val="tx1"/>
                </a:solidFill>
              </a:rPr>
              <a:t>Activity</a:t>
            </a:r>
          </a:p>
        </p:txBody>
      </p:sp>
      <p:sp>
        <p:nvSpPr>
          <p:cNvPr id="8201" name="Rectangle 23"/>
          <p:cNvSpPr>
            <a:spLocks noChangeArrowheads="1"/>
          </p:cNvSpPr>
          <p:nvPr/>
        </p:nvSpPr>
        <p:spPr bwMode="auto">
          <a:xfrm>
            <a:off x="1143000" y="1166813"/>
            <a:ext cx="838200" cy="3709987"/>
          </a:xfrm>
          <a:prstGeom prst="rect">
            <a:avLst/>
          </a:prstGeom>
          <a:solidFill>
            <a:schemeClr val="bg1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 anchor="ctr"/>
          <a:lstStyle/>
          <a:p>
            <a:pPr fontAlgn="ctr" latinLnBrk="0">
              <a:lnSpc>
                <a:spcPct val="110000"/>
              </a:lnSpc>
              <a:spcBef>
                <a:spcPct val="15000"/>
              </a:spcBef>
            </a:pPr>
            <a:r>
              <a:rPr lang="ko-KR" altLang="en-US" sz="1400">
                <a:solidFill>
                  <a:schemeClr val="tx1"/>
                </a:solidFill>
              </a:rPr>
              <a:t>설계</a:t>
            </a:r>
          </a:p>
        </p:txBody>
      </p:sp>
      <p:sp>
        <p:nvSpPr>
          <p:cNvPr id="8202" name="AutoShape 24"/>
          <p:cNvSpPr>
            <a:spLocks noChangeArrowheads="1"/>
          </p:cNvSpPr>
          <p:nvPr/>
        </p:nvSpPr>
        <p:spPr bwMode="auto">
          <a:xfrm rot="-5400000" flipH="1" flipV="1">
            <a:off x="1814513" y="3138487"/>
            <a:ext cx="1905000" cy="1571625"/>
          </a:xfrm>
          <a:prstGeom prst="homePlate">
            <a:avLst>
              <a:gd name="adj" fmla="val 30303"/>
            </a:avLst>
          </a:prstGeom>
          <a:solidFill>
            <a:srgbClr val="FFEC9B"/>
          </a:solidFill>
          <a:ln w="19050">
            <a:solidFill>
              <a:srgbClr val="CC9900"/>
            </a:solidFill>
            <a:miter lim="800000"/>
            <a:headEnd/>
            <a:tailEnd/>
          </a:ln>
        </p:spPr>
        <p:txBody>
          <a:bodyPr rot="10800000" vert="eaVert" tIns="0" bIns="0" anchor="ctr"/>
          <a:lstStyle/>
          <a:p>
            <a:pPr latinLnBrk="0"/>
            <a:r>
              <a:rPr lang="ko-KR" altLang="en-US" sz="1400" b="0">
                <a:solidFill>
                  <a:schemeClr val="tx1"/>
                </a:solidFill>
              </a:rPr>
              <a:t>물리적 데이터 모델 설계</a:t>
            </a:r>
          </a:p>
        </p:txBody>
      </p:sp>
      <p:sp>
        <p:nvSpPr>
          <p:cNvPr id="8203" name="Rectangle 25"/>
          <p:cNvSpPr>
            <a:spLocks noChangeArrowheads="1"/>
          </p:cNvSpPr>
          <p:nvPr/>
        </p:nvSpPr>
        <p:spPr bwMode="auto">
          <a:xfrm>
            <a:off x="3552825" y="1166813"/>
            <a:ext cx="5133975" cy="1804987"/>
          </a:xfrm>
          <a:prstGeom prst="rect">
            <a:avLst/>
          </a:prstGeom>
          <a:solidFill>
            <a:schemeClr val="bg1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/>
          <a:lstStyle/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개별 </a:t>
            </a:r>
            <a:r>
              <a:rPr lang="en-US" altLang="ko-KR" sz="1400" b="0">
                <a:solidFill>
                  <a:schemeClr val="tx1"/>
                </a:solidFill>
              </a:rPr>
              <a:t>Entity</a:t>
            </a:r>
            <a:r>
              <a:rPr lang="ko-KR" altLang="en-US" sz="1400" b="0">
                <a:solidFill>
                  <a:schemeClr val="tx1"/>
                </a:solidFill>
              </a:rPr>
              <a:t>의  속성 정의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정규화 적용</a:t>
            </a:r>
            <a:r>
              <a:rPr lang="en-US" altLang="ko-KR" sz="1400" b="0">
                <a:solidFill>
                  <a:schemeClr val="tx1"/>
                </a:solidFill>
              </a:rPr>
              <a:t>(3</a:t>
            </a:r>
            <a:r>
              <a:rPr lang="ko-KR" altLang="en-US" sz="1400" b="0">
                <a:solidFill>
                  <a:schemeClr val="tx1"/>
                </a:solidFill>
              </a:rPr>
              <a:t>차</a:t>
            </a:r>
            <a:r>
              <a:rPr lang="en-US" altLang="ko-KR" sz="1400" b="0">
                <a:solidFill>
                  <a:schemeClr val="tx1"/>
                </a:solidFill>
              </a:rPr>
              <a:t>) 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도메인 정의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속성 규칙의 정의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엔터티의 통합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데이터 모델의 검증</a:t>
            </a:r>
          </a:p>
        </p:txBody>
      </p:sp>
      <p:sp>
        <p:nvSpPr>
          <p:cNvPr id="8204" name="Rectangle 26"/>
          <p:cNvSpPr>
            <a:spLocks noChangeArrowheads="1"/>
          </p:cNvSpPr>
          <p:nvPr/>
        </p:nvSpPr>
        <p:spPr bwMode="auto">
          <a:xfrm>
            <a:off x="3552825" y="2971800"/>
            <a:ext cx="5133975" cy="1905000"/>
          </a:xfrm>
          <a:prstGeom prst="rect">
            <a:avLst/>
          </a:prstGeom>
          <a:solidFill>
            <a:schemeClr val="bg1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/>
          <a:lstStyle/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관계형 테이블의 전환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반 정규화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트랜잭션의 분석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인덱스의 설계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테이블 파티션의 설계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접근 방법의 설계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데이터베이스 환경 설계</a:t>
            </a:r>
          </a:p>
        </p:txBody>
      </p:sp>
      <p:sp>
        <p:nvSpPr>
          <p:cNvPr id="8205" name="Rectangle 27"/>
          <p:cNvSpPr>
            <a:spLocks noChangeArrowheads="1"/>
          </p:cNvSpPr>
          <p:nvPr/>
        </p:nvSpPr>
        <p:spPr bwMode="auto">
          <a:xfrm>
            <a:off x="3552825" y="4876800"/>
            <a:ext cx="5133975" cy="1433513"/>
          </a:xfrm>
          <a:prstGeom prst="rect">
            <a:avLst/>
          </a:prstGeom>
          <a:solidFill>
            <a:schemeClr val="bg1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/>
          <a:lstStyle/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데이터 모델링 완료</a:t>
            </a:r>
            <a:r>
              <a:rPr lang="en-US" altLang="ko-KR" sz="1400" b="0">
                <a:solidFill>
                  <a:schemeClr val="tx1"/>
                </a:solidFill>
              </a:rPr>
              <a:t>.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en-US" altLang="ko-KR" sz="1400" b="0">
                <a:solidFill>
                  <a:schemeClr val="tx1"/>
                </a:solidFill>
              </a:rPr>
              <a:t>DDL </a:t>
            </a:r>
            <a:r>
              <a:rPr lang="ko-KR" altLang="en-US" sz="1400" b="0">
                <a:solidFill>
                  <a:schemeClr val="tx1"/>
                </a:solidFill>
              </a:rPr>
              <a:t>생성</a:t>
            </a:r>
            <a:r>
              <a:rPr lang="en-US" altLang="ko-KR" sz="1400" b="0">
                <a:solidFill>
                  <a:schemeClr val="tx1"/>
                </a:solidFill>
              </a:rPr>
              <a:t>.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r>
              <a:rPr lang="ko-KR" altLang="en-US" sz="1400" b="0">
                <a:solidFill>
                  <a:schemeClr val="tx1"/>
                </a:solidFill>
              </a:rPr>
              <a:t>데이터 베이스 구축</a:t>
            </a:r>
            <a:r>
              <a:rPr lang="en-US" altLang="ko-KR" sz="1400" b="0">
                <a:solidFill>
                  <a:schemeClr val="tx1"/>
                </a:solidFill>
              </a:rPr>
              <a:t>.</a:t>
            </a: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None/>
            </a:pPr>
            <a:endParaRPr lang="en-US" altLang="ko-KR" sz="1400" b="0">
              <a:solidFill>
                <a:schemeClr val="tx1"/>
              </a:solidFill>
            </a:endParaRPr>
          </a:p>
          <a:p>
            <a:pPr marL="133350" indent="-133350" algn="l" fontAlgn="ctr" latinLnBrk="0">
              <a:lnSpc>
                <a:spcPct val="110000"/>
              </a:lnSpc>
              <a:spcBef>
                <a:spcPct val="10000"/>
              </a:spcBef>
              <a:buClr>
                <a:srgbClr val="969696"/>
              </a:buClr>
              <a:buSzPct val="65000"/>
              <a:buFont typeface="Wingdings" pitchFamily="2" charset="2"/>
              <a:buChar char="n"/>
            </a:pPr>
            <a:endParaRPr lang="en-US" altLang="ko-KR" sz="1400" b="0">
              <a:solidFill>
                <a:schemeClr val="tx1"/>
              </a:solidFill>
            </a:endParaRPr>
          </a:p>
        </p:txBody>
      </p:sp>
      <p:sp>
        <p:nvSpPr>
          <p:cNvPr id="8206" name="Rectangle 28"/>
          <p:cNvSpPr>
            <a:spLocks noChangeArrowheads="1"/>
          </p:cNvSpPr>
          <p:nvPr/>
        </p:nvSpPr>
        <p:spPr bwMode="auto">
          <a:xfrm>
            <a:off x="1143000" y="4876800"/>
            <a:ext cx="838200" cy="1433513"/>
          </a:xfrm>
          <a:prstGeom prst="rect">
            <a:avLst/>
          </a:prstGeom>
          <a:solidFill>
            <a:schemeClr val="bg1"/>
          </a:solidFill>
          <a:ln w="3175">
            <a:solidFill>
              <a:srgbClr val="969696"/>
            </a:solidFill>
            <a:miter lim="800000"/>
            <a:headEnd/>
            <a:tailEnd/>
          </a:ln>
        </p:spPr>
        <p:txBody>
          <a:bodyPr lIns="54000" tIns="0" rIns="54000" bIns="0" anchor="ctr"/>
          <a:lstStyle/>
          <a:p>
            <a:pPr fontAlgn="ctr" latinLnBrk="0">
              <a:lnSpc>
                <a:spcPct val="110000"/>
              </a:lnSpc>
              <a:spcBef>
                <a:spcPct val="15000"/>
              </a:spcBef>
            </a:pPr>
            <a:r>
              <a:rPr lang="ko-KR" altLang="en-US" sz="1400">
                <a:solidFill>
                  <a:schemeClr val="tx1"/>
                </a:solidFill>
              </a:rPr>
              <a:t>구현</a:t>
            </a:r>
          </a:p>
        </p:txBody>
      </p:sp>
      <p:sp>
        <p:nvSpPr>
          <p:cNvPr id="8207" name="AutoShape 29"/>
          <p:cNvSpPr>
            <a:spLocks noChangeArrowheads="1"/>
          </p:cNvSpPr>
          <p:nvPr/>
        </p:nvSpPr>
        <p:spPr bwMode="auto">
          <a:xfrm>
            <a:off x="1981200" y="4891088"/>
            <a:ext cx="1571625" cy="1433512"/>
          </a:xfrm>
          <a:prstGeom prst="can">
            <a:avLst>
              <a:gd name="adj" fmla="val 25000"/>
            </a:avLst>
          </a:prstGeom>
          <a:solidFill>
            <a:srgbClr val="FFEC9B"/>
          </a:solidFill>
          <a:ln w="12700">
            <a:solidFill>
              <a:srgbClr val="CC9900"/>
            </a:solidFill>
            <a:round/>
            <a:headEnd/>
            <a:tailEnd/>
          </a:ln>
        </p:spPr>
        <p:txBody>
          <a:bodyPr tIns="0" bIns="0" anchor="ctr"/>
          <a:lstStyle/>
          <a:p>
            <a:r>
              <a:rPr lang="ko-KR" altLang="en-US" sz="1400" b="0">
                <a:solidFill>
                  <a:schemeClr val="tx1"/>
                </a:solidFill>
              </a:rPr>
              <a:t>데이터베이스 </a:t>
            </a:r>
          </a:p>
          <a:p>
            <a:r>
              <a:rPr lang="ko-KR" altLang="en-US" sz="1400" b="0">
                <a:solidFill>
                  <a:schemeClr val="tx1"/>
                </a:solidFill>
              </a:rPr>
              <a:t>구축</a:t>
            </a:r>
          </a:p>
        </p:txBody>
      </p:sp>
      <p:sp>
        <p:nvSpPr>
          <p:cNvPr id="8208" name="AutoShape 22"/>
          <p:cNvSpPr>
            <a:spLocks noChangeArrowheads="1"/>
          </p:cNvSpPr>
          <p:nvPr/>
        </p:nvSpPr>
        <p:spPr bwMode="auto">
          <a:xfrm rot="-5400000" flipH="1" flipV="1">
            <a:off x="1877219" y="1283494"/>
            <a:ext cx="1792287" cy="1584325"/>
          </a:xfrm>
          <a:prstGeom prst="homePlate">
            <a:avLst>
              <a:gd name="adj" fmla="val 28282"/>
            </a:avLst>
          </a:prstGeom>
          <a:solidFill>
            <a:srgbClr val="FFEC9B"/>
          </a:solidFill>
          <a:ln w="19050">
            <a:solidFill>
              <a:srgbClr val="CC9900"/>
            </a:solidFill>
            <a:miter lim="800000"/>
            <a:headEnd/>
            <a:tailEnd/>
          </a:ln>
        </p:spPr>
        <p:txBody>
          <a:bodyPr rot="10800000" vert="eaVert" tIns="0" bIns="0" anchor="ctr"/>
          <a:lstStyle/>
          <a:p>
            <a:pPr latinLnBrk="0"/>
            <a:r>
              <a:rPr lang="ko-KR" altLang="en-US" sz="1400" b="0">
                <a:solidFill>
                  <a:schemeClr val="tx1"/>
                </a:solidFill>
              </a:rPr>
              <a:t>논리적 데이터 모델 설계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2.1.2 </a:t>
            </a:r>
            <a:r>
              <a:rPr lang="ko-KR" altLang="en-US" sz="1600">
                <a:solidFill>
                  <a:srgbClr val="000000"/>
                </a:solidFill>
              </a:rPr>
              <a:t>엔터티의 정의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2.1 </a:t>
            </a:r>
            <a:r>
              <a:rPr lang="ko-KR" altLang="en-US" sz="1800">
                <a:solidFill>
                  <a:srgbClr val="000000"/>
                </a:solidFill>
              </a:rPr>
              <a:t>개념 데이터 모델링</a:t>
            </a:r>
          </a:p>
        </p:txBody>
      </p:sp>
      <p:sp>
        <p:nvSpPr>
          <p:cNvPr id="9220" name="Text Box 110"/>
          <p:cNvSpPr txBox="1">
            <a:spLocks noChangeArrowheads="1"/>
          </p:cNvSpPr>
          <p:nvPr/>
        </p:nvSpPr>
        <p:spPr bwMode="auto">
          <a:xfrm>
            <a:off x="1295400" y="1828800"/>
            <a:ext cx="1828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US" altLang="ko-KR" sz="1200" b="0">
                <a:solidFill>
                  <a:schemeClr val="tx1"/>
                </a:solidFill>
              </a:rPr>
              <a:t> </a:t>
            </a:r>
            <a:r>
              <a:rPr lang="ko-KR" altLang="en-US" sz="1200" b="0">
                <a:solidFill>
                  <a:schemeClr val="tx1"/>
                </a:solidFill>
              </a:rPr>
              <a:t>현업장표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유사시스템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관련전문서적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보고서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현장조사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현행시스템분석 산출물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요구사항분석산출물</a:t>
            </a:r>
          </a:p>
        </p:txBody>
      </p:sp>
      <p:sp>
        <p:nvSpPr>
          <p:cNvPr id="9221" name="Text Box 111"/>
          <p:cNvSpPr txBox="1">
            <a:spLocks noChangeArrowheads="1"/>
          </p:cNvSpPr>
          <p:nvPr/>
        </p:nvSpPr>
        <p:spPr bwMode="auto">
          <a:xfrm>
            <a:off x="3733800" y="1828800"/>
            <a:ext cx="236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US" altLang="ko-KR" sz="1200" b="0">
                <a:solidFill>
                  <a:schemeClr val="tx1"/>
                </a:solidFill>
              </a:rPr>
              <a:t> </a:t>
            </a:r>
            <a:r>
              <a:rPr lang="ko-KR" altLang="en-US" sz="1200" b="0">
                <a:solidFill>
                  <a:schemeClr val="tx1"/>
                </a:solidFill>
              </a:rPr>
              <a:t>기본 엔터티 </a:t>
            </a:r>
            <a:r>
              <a:rPr lang="en-US" altLang="ko-KR" sz="1200" b="0">
                <a:solidFill>
                  <a:schemeClr val="tx1"/>
                </a:solidFill>
              </a:rPr>
              <a:t>: </a:t>
            </a:r>
            <a:r>
              <a:rPr lang="ko-KR" altLang="en-US" sz="1200" b="0">
                <a:solidFill>
                  <a:schemeClr val="tx1"/>
                </a:solidFill>
              </a:rPr>
              <a:t>데이터 발생의 주체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중심 엔터티 </a:t>
            </a:r>
            <a:r>
              <a:rPr lang="en-US" altLang="ko-KR" sz="1200" b="0">
                <a:solidFill>
                  <a:schemeClr val="tx1"/>
                </a:solidFill>
              </a:rPr>
              <a:t>: </a:t>
            </a:r>
            <a:r>
              <a:rPr lang="ko-KR" altLang="en-US" sz="1200" b="0">
                <a:solidFill>
                  <a:schemeClr val="tx1"/>
                </a:solidFill>
              </a:rPr>
              <a:t>업무의 중심 역할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행위 엔터티 </a:t>
            </a:r>
            <a:r>
              <a:rPr lang="en-US" altLang="ko-KR" sz="1200" b="0">
                <a:solidFill>
                  <a:schemeClr val="tx1"/>
                </a:solidFill>
              </a:rPr>
              <a:t>: </a:t>
            </a:r>
            <a:r>
              <a:rPr lang="ko-KR" altLang="en-US" sz="1200" b="0">
                <a:solidFill>
                  <a:schemeClr val="tx1"/>
                </a:solidFill>
              </a:rPr>
              <a:t>발생하는 업무이며 자주 변경되고 증가</a:t>
            </a:r>
          </a:p>
        </p:txBody>
      </p:sp>
      <p:sp>
        <p:nvSpPr>
          <p:cNvPr id="9222" name="Text Box 112"/>
          <p:cNvSpPr txBox="1">
            <a:spLocks noChangeArrowheads="1"/>
          </p:cNvSpPr>
          <p:nvPr/>
        </p:nvSpPr>
        <p:spPr bwMode="auto">
          <a:xfrm>
            <a:off x="1219200" y="4648200"/>
            <a:ext cx="274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US" altLang="ko-KR" sz="1200" b="0">
                <a:solidFill>
                  <a:schemeClr val="tx1"/>
                </a:solidFill>
              </a:rPr>
              <a:t> </a:t>
            </a:r>
            <a:r>
              <a:rPr lang="ko-KR" altLang="en-US" sz="1200" b="0">
                <a:solidFill>
                  <a:schemeClr val="tx1"/>
                </a:solidFill>
              </a:rPr>
              <a:t>두개 이상의 관리 건수가 존재하는 것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두개 이상의 관리 항목이 존재하는 것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엔터티의 주어가 존재하는 것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동질성</a:t>
            </a:r>
            <a:r>
              <a:rPr lang="en-US" altLang="ko-KR" sz="1200" b="0">
                <a:solidFill>
                  <a:schemeClr val="tx1"/>
                </a:solidFill>
              </a:rPr>
              <a:t>, </a:t>
            </a:r>
            <a:r>
              <a:rPr lang="ko-KR" altLang="en-US" sz="1200" b="0">
                <a:solidFill>
                  <a:schemeClr val="tx1"/>
                </a:solidFill>
              </a:rPr>
              <a:t>독립성</a:t>
            </a:r>
            <a:r>
              <a:rPr lang="en-US" altLang="ko-KR" sz="1200" b="0">
                <a:solidFill>
                  <a:schemeClr val="tx1"/>
                </a:solidFill>
              </a:rPr>
              <a:t>, </a:t>
            </a:r>
            <a:r>
              <a:rPr lang="ko-KR" altLang="en-US" sz="1200" b="0">
                <a:solidFill>
                  <a:schemeClr val="tx1"/>
                </a:solidFill>
              </a:rPr>
              <a:t>순수성을 고려</a:t>
            </a:r>
            <a:r>
              <a:rPr lang="en-US" altLang="ko-KR" sz="12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23" name="Text Box 122"/>
          <p:cNvSpPr txBox="1">
            <a:spLocks noChangeArrowheads="1"/>
          </p:cNvSpPr>
          <p:nvPr/>
        </p:nvSpPr>
        <p:spPr bwMode="auto">
          <a:xfrm>
            <a:off x="6324600" y="18288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US" altLang="ko-KR" sz="1200" b="0">
                <a:solidFill>
                  <a:schemeClr val="tx1"/>
                </a:solidFill>
              </a:rPr>
              <a:t> </a:t>
            </a:r>
            <a:r>
              <a:rPr lang="ko-KR" altLang="en-US" sz="1200" b="0">
                <a:solidFill>
                  <a:schemeClr val="tx1"/>
                </a:solidFill>
              </a:rPr>
              <a:t>엔터티의 특성이나 속성은 제거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중복된 명사의 제가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주제 영역별 핵심 엔터티의 도출</a:t>
            </a:r>
          </a:p>
          <a:p>
            <a:pPr algn="l"/>
            <a:endParaRPr lang="en-US" altLang="ko-KR" sz="1200" b="0">
              <a:solidFill>
                <a:schemeClr val="tx1"/>
              </a:solidFill>
            </a:endParaRPr>
          </a:p>
        </p:txBody>
      </p:sp>
      <p:sp>
        <p:nvSpPr>
          <p:cNvPr id="9224" name="Text Box 136"/>
          <p:cNvSpPr txBox="1">
            <a:spLocks noChangeArrowheads="1"/>
          </p:cNvSpPr>
          <p:nvPr/>
        </p:nvSpPr>
        <p:spPr bwMode="auto">
          <a:xfrm>
            <a:off x="4419600" y="46513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-"/>
            </a:pPr>
            <a:r>
              <a:rPr lang="en-US" altLang="ko-KR" sz="1200" b="0">
                <a:solidFill>
                  <a:schemeClr val="tx1"/>
                </a:solidFill>
              </a:rPr>
              <a:t> </a:t>
            </a:r>
            <a:r>
              <a:rPr lang="ko-KR" altLang="en-US" sz="1200" b="0">
                <a:solidFill>
                  <a:schemeClr val="tx1"/>
                </a:solidFill>
              </a:rPr>
              <a:t>주제 영역정의서</a:t>
            </a:r>
          </a:p>
          <a:p>
            <a:pPr algn="l">
              <a:buFontTx/>
              <a:buChar char="-"/>
            </a:pPr>
            <a:r>
              <a:rPr lang="ko-KR" altLang="en-US" sz="1200" b="0">
                <a:solidFill>
                  <a:schemeClr val="tx1"/>
                </a:solidFill>
              </a:rPr>
              <a:t> 엔터티 정의서</a:t>
            </a:r>
          </a:p>
        </p:txBody>
      </p:sp>
      <p:sp>
        <p:nvSpPr>
          <p:cNvPr id="9225" name="Rectangle 137"/>
          <p:cNvSpPr>
            <a:spLocks noChangeArrowheads="1"/>
          </p:cNvSpPr>
          <p:nvPr/>
        </p:nvSpPr>
        <p:spPr bwMode="auto">
          <a:xfrm>
            <a:off x="1371600" y="11430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엔터티의 수집</a:t>
            </a:r>
          </a:p>
        </p:txBody>
      </p:sp>
      <p:sp>
        <p:nvSpPr>
          <p:cNvPr id="9226" name="Rectangle 138"/>
          <p:cNvSpPr>
            <a:spLocks noChangeArrowheads="1"/>
          </p:cNvSpPr>
          <p:nvPr/>
        </p:nvSpPr>
        <p:spPr bwMode="auto">
          <a:xfrm>
            <a:off x="3962400" y="11430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엔터티의 분류</a:t>
            </a:r>
          </a:p>
        </p:txBody>
      </p:sp>
      <p:sp>
        <p:nvSpPr>
          <p:cNvPr id="9227" name="Rectangle 139"/>
          <p:cNvSpPr>
            <a:spLocks noChangeArrowheads="1"/>
          </p:cNvSpPr>
          <p:nvPr/>
        </p:nvSpPr>
        <p:spPr bwMode="auto">
          <a:xfrm>
            <a:off x="6553200" y="11430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엔터티의 선정</a:t>
            </a:r>
          </a:p>
        </p:txBody>
      </p:sp>
      <p:cxnSp>
        <p:nvCxnSpPr>
          <p:cNvPr id="9228" name="AutoShape 141"/>
          <p:cNvCxnSpPr>
            <a:cxnSpLocks noChangeShapeType="1"/>
            <a:stCxn id="9225" idx="3"/>
            <a:endCxn id="9226" idx="1"/>
          </p:cNvCxnSpPr>
          <p:nvPr/>
        </p:nvCxnSpPr>
        <p:spPr bwMode="auto">
          <a:xfrm>
            <a:off x="3124200" y="13716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29" name="AutoShape 142"/>
          <p:cNvCxnSpPr>
            <a:cxnSpLocks noChangeShapeType="1"/>
            <a:stCxn id="9226" idx="3"/>
            <a:endCxn id="9227" idx="1"/>
          </p:cNvCxnSpPr>
          <p:nvPr/>
        </p:nvCxnSpPr>
        <p:spPr bwMode="auto">
          <a:xfrm>
            <a:off x="5715000" y="1371600"/>
            <a:ext cx="838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0" name="Rectangle 144"/>
          <p:cNvSpPr>
            <a:spLocks noChangeArrowheads="1"/>
          </p:cNvSpPr>
          <p:nvPr/>
        </p:nvSpPr>
        <p:spPr bwMode="auto">
          <a:xfrm>
            <a:off x="1371600" y="4038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엔터티의 검증</a:t>
            </a:r>
          </a:p>
        </p:txBody>
      </p:sp>
      <p:cxnSp>
        <p:nvCxnSpPr>
          <p:cNvPr id="9231" name="AutoShape 145"/>
          <p:cNvCxnSpPr>
            <a:cxnSpLocks noChangeShapeType="1"/>
            <a:endCxn id="9230" idx="1"/>
          </p:cNvCxnSpPr>
          <p:nvPr/>
        </p:nvCxnSpPr>
        <p:spPr bwMode="auto">
          <a:xfrm>
            <a:off x="914400" y="4267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232" name="Rectangle 146"/>
          <p:cNvSpPr>
            <a:spLocks noChangeArrowheads="1"/>
          </p:cNvSpPr>
          <p:nvPr/>
        </p:nvSpPr>
        <p:spPr bwMode="auto">
          <a:xfrm>
            <a:off x="4495800" y="4038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산출물의 작성</a:t>
            </a:r>
          </a:p>
        </p:txBody>
      </p:sp>
      <p:cxnSp>
        <p:nvCxnSpPr>
          <p:cNvPr id="9233" name="AutoShape 147"/>
          <p:cNvCxnSpPr>
            <a:cxnSpLocks noChangeShapeType="1"/>
            <a:stCxn id="9230" idx="3"/>
            <a:endCxn id="9232" idx="1"/>
          </p:cNvCxnSpPr>
          <p:nvPr/>
        </p:nvCxnSpPr>
        <p:spPr bwMode="auto">
          <a:xfrm>
            <a:off x="3124200" y="42672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050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2.1.3 </a:t>
            </a:r>
            <a:r>
              <a:rPr lang="ko-KR" altLang="en-US" sz="1600">
                <a:solidFill>
                  <a:srgbClr val="000000"/>
                </a:solidFill>
              </a:rPr>
              <a:t>관계의 정의</a:t>
            </a:r>
          </a:p>
        </p:txBody>
      </p:sp>
      <p:sp>
        <p:nvSpPr>
          <p:cNvPr id="10243" name="Text Box 2051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2.1 </a:t>
            </a:r>
            <a:r>
              <a:rPr lang="ko-KR" altLang="en-US" sz="1800">
                <a:solidFill>
                  <a:srgbClr val="000000"/>
                </a:solidFill>
              </a:rPr>
              <a:t>개념 데이터 모델링</a:t>
            </a:r>
          </a:p>
        </p:txBody>
      </p:sp>
      <p:sp>
        <p:nvSpPr>
          <p:cNvPr id="10244" name="Rectangle 2089"/>
          <p:cNvSpPr>
            <a:spLocks noChangeArrowheads="1"/>
          </p:cNvSpPr>
          <p:nvPr/>
        </p:nvSpPr>
        <p:spPr bwMode="auto">
          <a:xfrm>
            <a:off x="762000" y="990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관계의 도출</a:t>
            </a:r>
          </a:p>
        </p:txBody>
      </p:sp>
      <p:sp>
        <p:nvSpPr>
          <p:cNvPr id="10245" name="Rectangle 2090"/>
          <p:cNvSpPr>
            <a:spLocks noChangeArrowheads="1"/>
          </p:cNvSpPr>
          <p:nvPr/>
        </p:nvSpPr>
        <p:spPr bwMode="auto">
          <a:xfrm>
            <a:off x="3048000" y="990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카디낼러티의 설정</a:t>
            </a:r>
          </a:p>
        </p:txBody>
      </p:sp>
      <p:sp>
        <p:nvSpPr>
          <p:cNvPr id="10246" name="Rectangle 2091"/>
          <p:cNvSpPr>
            <a:spLocks noChangeArrowheads="1"/>
          </p:cNvSpPr>
          <p:nvPr/>
        </p:nvSpPr>
        <p:spPr bwMode="auto">
          <a:xfrm>
            <a:off x="5334000" y="990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참여도의 설정</a:t>
            </a:r>
          </a:p>
        </p:txBody>
      </p:sp>
      <p:sp>
        <p:nvSpPr>
          <p:cNvPr id="10247" name="Rectangle 2092"/>
          <p:cNvSpPr>
            <a:spLocks noChangeArrowheads="1"/>
          </p:cNvSpPr>
          <p:nvPr/>
        </p:nvSpPr>
        <p:spPr bwMode="auto">
          <a:xfrm>
            <a:off x="7543800" y="990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식별관계의 설정</a:t>
            </a:r>
          </a:p>
        </p:txBody>
      </p:sp>
      <p:cxnSp>
        <p:nvCxnSpPr>
          <p:cNvPr id="10248" name="AutoShape 2093"/>
          <p:cNvCxnSpPr>
            <a:cxnSpLocks noChangeShapeType="1"/>
            <a:stCxn id="10244" idx="3"/>
            <a:endCxn id="10245" idx="1"/>
          </p:cNvCxnSpPr>
          <p:nvPr/>
        </p:nvCxnSpPr>
        <p:spPr bwMode="auto">
          <a:xfrm>
            <a:off x="2514600" y="1219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9" name="AutoShape 2094"/>
          <p:cNvCxnSpPr>
            <a:cxnSpLocks noChangeShapeType="1"/>
            <a:stCxn id="10245" idx="3"/>
            <a:endCxn id="10246" idx="1"/>
          </p:cNvCxnSpPr>
          <p:nvPr/>
        </p:nvCxnSpPr>
        <p:spPr bwMode="auto">
          <a:xfrm>
            <a:off x="4800600" y="1219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0" name="AutoShape 2095"/>
          <p:cNvCxnSpPr>
            <a:cxnSpLocks noChangeShapeType="1"/>
            <a:stCxn id="10246" idx="3"/>
            <a:endCxn id="10247" idx="1"/>
          </p:cNvCxnSpPr>
          <p:nvPr/>
        </p:nvCxnSpPr>
        <p:spPr bwMode="auto">
          <a:xfrm>
            <a:off x="7086600" y="1219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1" name="Rectangle 2096"/>
          <p:cNvSpPr>
            <a:spLocks noChangeArrowheads="1"/>
          </p:cNvSpPr>
          <p:nvPr/>
        </p:nvSpPr>
        <p:spPr bwMode="auto">
          <a:xfrm>
            <a:off x="762000" y="1600200"/>
            <a:ext cx="20574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업무 기술서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장표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인터뷰정리 문서에서 동사를 구분한다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ko-KR" altLang="en-US" sz="1600" b="0">
                <a:solidFill>
                  <a:srgbClr val="000000"/>
                </a:solidFill>
              </a:rPr>
              <a:t> 도출된 엔터티와 관계를 이용하여 관계정의를 작성한다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ko-KR" altLang="en-US" sz="1600" b="0">
                <a:solidFill>
                  <a:srgbClr val="000000"/>
                </a:solidFill>
              </a:rPr>
              <a:t> 관계를 더 세분화하고 정확하게 도출하는 작업을 한다</a:t>
            </a:r>
          </a:p>
        </p:txBody>
      </p:sp>
      <p:sp>
        <p:nvSpPr>
          <p:cNvPr id="10252" name="Rectangle 2097"/>
          <p:cNvSpPr>
            <a:spLocks noChangeArrowheads="1"/>
          </p:cNvSpPr>
          <p:nvPr/>
        </p:nvSpPr>
        <p:spPr bwMode="auto">
          <a:xfrm>
            <a:off x="2971800" y="1600200"/>
            <a:ext cx="2133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업무의 연관성을 고려하여 </a:t>
            </a:r>
            <a:r>
              <a:rPr lang="en-US" altLang="ko-KR" sz="1600" b="0">
                <a:solidFill>
                  <a:srgbClr val="000000"/>
                </a:solidFill>
              </a:rPr>
              <a:t>1:1, 1:M, M:N</a:t>
            </a:r>
            <a:r>
              <a:rPr lang="ko-KR" altLang="en-US" sz="1600" b="0">
                <a:solidFill>
                  <a:srgbClr val="000000"/>
                </a:solidFill>
              </a:rPr>
              <a:t>으로 설정한다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툴</a:t>
            </a:r>
            <a:r>
              <a:rPr lang="en-US" altLang="ko-KR" sz="1600" b="0">
                <a:solidFill>
                  <a:srgbClr val="000000"/>
                </a:solidFill>
              </a:rPr>
              <a:t>(ER_win)</a:t>
            </a:r>
            <a:r>
              <a:rPr lang="ko-KR" altLang="en-US" sz="1600" b="0">
                <a:solidFill>
                  <a:srgbClr val="000000"/>
                </a:solidFill>
              </a:rPr>
              <a:t>의지원에 따라 </a:t>
            </a:r>
            <a:r>
              <a:rPr lang="en-US" altLang="ko-KR" sz="1600" b="0">
                <a:solidFill>
                  <a:srgbClr val="000000"/>
                </a:solidFill>
              </a:rPr>
              <a:t>M:N</a:t>
            </a:r>
            <a:r>
              <a:rPr lang="ko-KR" altLang="en-US" sz="1600" b="0">
                <a:solidFill>
                  <a:srgbClr val="000000"/>
                </a:solidFill>
              </a:rPr>
              <a:t>관계는 </a:t>
            </a:r>
            <a:r>
              <a:rPr lang="en-US" altLang="ko-KR" sz="1600" b="0">
                <a:solidFill>
                  <a:srgbClr val="000000"/>
                </a:solidFill>
              </a:rPr>
              <a:t>1:M</a:t>
            </a:r>
            <a:r>
              <a:rPr lang="ko-KR" altLang="en-US" sz="1600" b="0">
                <a:solidFill>
                  <a:srgbClr val="000000"/>
                </a:solidFill>
              </a:rPr>
              <a:t>의 관계로 풀어낸다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253" name="Rectangle 2098"/>
          <p:cNvSpPr>
            <a:spLocks noChangeArrowheads="1"/>
          </p:cNvSpPr>
          <p:nvPr/>
        </p:nvSpPr>
        <p:spPr bwMode="auto">
          <a:xfrm>
            <a:off x="5257800" y="16002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</a:rPr>
              <a:t>Mandatory</a:t>
            </a:r>
            <a:r>
              <a:rPr lang="ko-KR" altLang="en-US" sz="1800" b="0">
                <a:solidFill>
                  <a:srgbClr val="000000"/>
                </a:solidFill>
              </a:rPr>
              <a:t>와  </a:t>
            </a:r>
            <a:r>
              <a:rPr lang="en-US" altLang="ko-KR" sz="1800" b="0">
                <a:solidFill>
                  <a:srgbClr val="000000"/>
                </a:solidFill>
              </a:rPr>
              <a:t>Optional</a:t>
            </a:r>
            <a:r>
              <a:rPr lang="ko-KR" altLang="en-US" sz="1800" b="0">
                <a:solidFill>
                  <a:srgbClr val="000000"/>
                </a:solidFill>
              </a:rPr>
              <a:t>을 설정한다</a:t>
            </a:r>
            <a:r>
              <a:rPr lang="en-US" altLang="ko-KR" sz="1800" b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254" name="Rectangle 2099"/>
          <p:cNvSpPr>
            <a:spLocks noChangeArrowheads="1"/>
          </p:cNvSpPr>
          <p:nvPr/>
        </p:nvSpPr>
        <p:spPr bwMode="auto">
          <a:xfrm>
            <a:off x="7467600" y="1600200"/>
            <a:ext cx="20574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Identifying</a:t>
            </a:r>
            <a:r>
              <a:rPr lang="ko-KR" altLang="en-US" sz="1600" b="0">
                <a:solidFill>
                  <a:srgbClr val="000000"/>
                </a:solidFill>
              </a:rPr>
              <a:t>는 관계를 통하여 이주한 부모의 식별자가 자식의 주식별자의 일부가 되는 경우에 설정한다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Non-Identifying </a:t>
            </a:r>
            <a:r>
              <a:rPr lang="ko-KR" altLang="en-US" sz="1600" b="0">
                <a:solidFill>
                  <a:srgbClr val="000000"/>
                </a:solidFill>
              </a:rPr>
              <a:t>는 부모의 주식별자가 자식의 </a:t>
            </a:r>
            <a:r>
              <a:rPr lang="en-US" altLang="ko-KR" sz="1600" b="0">
                <a:solidFill>
                  <a:srgbClr val="000000"/>
                </a:solidFill>
              </a:rPr>
              <a:t>non-key</a:t>
            </a:r>
            <a:r>
              <a:rPr lang="ko-KR" altLang="en-US" sz="1600" b="0">
                <a:solidFill>
                  <a:srgbClr val="000000"/>
                </a:solidFill>
              </a:rPr>
              <a:t>영역으로 이주하고 자식을 식별하는데 관계하지 않는다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ko-KR" altLang="en-US" sz="1600" b="0">
                <a:solidFill>
                  <a:srgbClr val="000000"/>
                </a:solidFill>
              </a:rPr>
              <a:t>부모의 식별자가 </a:t>
            </a:r>
            <a:r>
              <a:rPr lang="en-US" altLang="ko-KR" sz="1600" b="0">
                <a:solidFill>
                  <a:srgbClr val="000000"/>
                </a:solidFill>
              </a:rPr>
              <a:t>Null </a:t>
            </a:r>
            <a:r>
              <a:rPr lang="ko-KR" altLang="en-US" sz="1600" b="0">
                <a:solidFill>
                  <a:srgbClr val="000000"/>
                </a:solidFill>
              </a:rPr>
              <a:t>경우가 발생할 경우 사용한다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255" name="Rectangle 2100"/>
          <p:cNvSpPr>
            <a:spLocks noChangeArrowheads="1"/>
          </p:cNvSpPr>
          <p:nvPr/>
        </p:nvSpPr>
        <p:spPr bwMode="auto">
          <a:xfrm>
            <a:off x="762000" y="4419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관계의 설정</a:t>
            </a:r>
          </a:p>
        </p:txBody>
      </p:sp>
      <p:cxnSp>
        <p:nvCxnSpPr>
          <p:cNvPr id="10256" name="AutoShape 2101"/>
          <p:cNvCxnSpPr>
            <a:cxnSpLocks noChangeShapeType="1"/>
            <a:endCxn id="10255" idx="1"/>
          </p:cNvCxnSpPr>
          <p:nvPr/>
        </p:nvCxnSpPr>
        <p:spPr bwMode="auto">
          <a:xfrm>
            <a:off x="304800" y="46482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7" name="Rectangle 2102"/>
          <p:cNvSpPr>
            <a:spLocks noChangeArrowheads="1"/>
          </p:cNvSpPr>
          <p:nvPr/>
        </p:nvSpPr>
        <p:spPr bwMode="auto">
          <a:xfrm>
            <a:off x="762000" y="5029200"/>
            <a:ext cx="2743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재귀관계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병렬관계</a:t>
            </a:r>
            <a:r>
              <a:rPr lang="en-US" altLang="ko-KR" sz="1600" b="0">
                <a:solidFill>
                  <a:srgbClr val="000000"/>
                </a:solidFill>
              </a:rPr>
              <a:t>, </a:t>
            </a:r>
            <a:r>
              <a:rPr lang="ko-KR" altLang="en-US" sz="1600" b="0">
                <a:solidFill>
                  <a:srgbClr val="000000"/>
                </a:solidFill>
              </a:rPr>
              <a:t>배타적 관계를  업무의 규칙에 따라 관계를 설정하고 도식한다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258" name="Rectangle 2103"/>
          <p:cNvSpPr>
            <a:spLocks noChangeArrowheads="1"/>
          </p:cNvSpPr>
          <p:nvPr/>
        </p:nvSpPr>
        <p:spPr bwMode="auto">
          <a:xfrm>
            <a:off x="3886200" y="4419600"/>
            <a:ext cx="1752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ko-KR" altLang="en-US" sz="1600"/>
              <a:t>관계 정의서의 작성</a:t>
            </a:r>
          </a:p>
        </p:txBody>
      </p:sp>
      <p:cxnSp>
        <p:nvCxnSpPr>
          <p:cNvPr id="10259" name="AutoShape 2104"/>
          <p:cNvCxnSpPr>
            <a:cxnSpLocks noChangeShapeType="1"/>
            <a:stCxn id="10255" idx="3"/>
            <a:endCxn id="10258" idx="1"/>
          </p:cNvCxnSpPr>
          <p:nvPr/>
        </p:nvCxnSpPr>
        <p:spPr bwMode="auto">
          <a:xfrm>
            <a:off x="2514600" y="4648200"/>
            <a:ext cx="1371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60" name="Rectangle 2105"/>
          <p:cNvSpPr>
            <a:spLocks noChangeArrowheads="1"/>
          </p:cNvSpPr>
          <p:nvPr/>
        </p:nvSpPr>
        <p:spPr bwMode="auto">
          <a:xfrm>
            <a:off x="3733800" y="5029200"/>
            <a:ext cx="2743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기준 엔터티와 관계 엔터티의 관계의 설명과 참여도를  기술하여 정의서를 작성한다</a:t>
            </a:r>
            <a:r>
              <a:rPr lang="en-US" altLang="ko-KR" sz="1600" b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152400" y="166688"/>
            <a:ext cx="472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</a:rPr>
              <a:t>2.1.4 </a:t>
            </a:r>
            <a:r>
              <a:rPr lang="ko-KR" altLang="en-US" sz="1600">
                <a:solidFill>
                  <a:srgbClr val="000000"/>
                </a:solidFill>
              </a:rPr>
              <a:t>식별자의 정의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5334000" y="166688"/>
            <a:ext cx="434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800">
                <a:solidFill>
                  <a:srgbClr val="000000"/>
                </a:solidFill>
              </a:rPr>
              <a:t>2.1 </a:t>
            </a:r>
            <a:r>
              <a:rPr lang="ko-KR" altLang="en-US" sz="1800">
                <a:solidFill>
                  <a:srgbClr val="000000"/>
                </a:solidFill>
              </a:rPr>
              <a:t>개념 데이터 모델링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533400" y="838200"/>
            <a:ext cx="8534400" cy="59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chemeClr val="tx1"/>
                </a:solidFill>
              </a:rPr>
              <a:t> </a:t>
            </a:r>
            <a:r>
              <a:rPr lang="ko-KR" altLang="en-US" sz="1800" b="0">
                <a:solidFill>
                  <a:schemeClr val="tx1"/>
                </a:solidFill>
              </a:rPr>
              <a:t>식별자 </a:t>
            </a:r>
            <a:r>
              <a:rPr lang="en-US" altLang="ko-KR" sz="1800" b="0">
                <a:solidFill>
                  <a:schemeClr val="tx1"/>
                </a:solidFill>
              </a:rPr>
              <a:t>: </a:t>
            </a:r>
            <a:r>
              <a:rPr lang="ko-KR" altLang="en-US" sz="1800" b="0">
                <a:solidFill>
                  <a:schemeClr val="tx1"/>
                </a:solidFill>
              </a:rPr>
              <a:t>엔터티 내의 유일성을 보장해 주는 속성 또는 속성의 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하나</a:t>
            </a:r>
            <a:r>
              <a:rPr lang="en-US" altLang="ko-KR" sz="1800" b="0">
                <a:solidFill>
                  <a:srgbClr val="000000"/>
                </a:solidFill>
              </a:rPr>
              <a:t>, </a:t>
            </a:r>
            <a:r>
              <a:rPr lang="ko-KR" altLang="en-US" sz="1800" b="0">
                <a:solidFill>
                  <a:srgbClr val="000000"/>
                </a:solidFill>
              </a:rPr>
              <a:t>혹은 하나이상의 </a:t>
            </a:r>
            <a:r>
              <a:rPr lang="en-US" altLang="ko-KR" sz="1800" b="0">
                <a:solidFill>
                  <a:srgbClr val="000000"/>
                </a:solidFill>
              </a:rPr>
              <a:t>ATTRIBUTE</a:t>
            </a:r>
            <a:r>
              <a:rPr lang="ko-KR" altLang="en-US" sz="1800" b="0">
                <a:solidFill>
                  <a:srgbClr val="000000"/>
                </a:solidFill>
              </a:rPr>
              <a:t>로 구성 </a:t>
            </a:r>
            <a:endParaRPr lang="ko-KR" altLang="en-US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</a:rPr>
              <a:t>UID</a:t>
            </a:r>
            <a:r>
              <a:rPr lang="ko-KR" altLang="en-US" sz="1800" b="0">
                <a:solidFill>
                  <a:srgbClr val="000000"/>
                </a:solidFill>
              </a:rPr>
              <a:t>는 모든 </a:t>
            </a:r>
            <a:r>
              <a:rPr lang="en-US" altLang="ko-KR" sz="1800" b="0">
                <a:solidFill>
                  <a:srgbClr val="000000"/>
                </a:solidFill>
              </a:rPr>
              <a:t>ENTITY</a:t>
            </a:r>
            <a:r>
              <a:rPr lang="ko-KR" altLang="en-US" sz="1800" b="0">
                <a:solidFill>
                  <a:srgbClr val="000000"/>
                </a:solidFill>
              </a:rPr>
              <a:t>의 필수 요건 </a:t>
            </a:r>
            <a:endParaRPr lang="ko-KR" altLang="en-US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</a:t>
            </a:r>
            <a:r>
              <a:rPr lang="en-US" altLang="ko-KR" sz="1800" b="0">
                <a:solidFill>
                  <a:srgbClr val="000000"/>
                </a:solidFill>
              </a:rPr>
              <a:t>UID</a:t>
            </a:r>
            <a:r>
              <a:rPr lang="ko-KR" altLang="en-US" sz="1800" b="0">
                <a:solidFill>
                  <a:srgbClr val="000000"/>
                </a:solidFill>
              </a:rPr>
              <a:t>를 구성하는 모든 </a:t>
            </a:r>
            <a:r>
              <a:rPr lang="en-US" altLang="ko-KR" sz="1800" b="0">
                <a:solidFill>
                  <a:srgbClr val="000000"/>
                </a:solidFill>
              </a:rPr>
              <a:t>ATTRIBUTE</a:t>
            </a:r>
            <a:r>
              <a:rPr lang="ko-KR" altLang="en-US" sz="1800" b="0">
                <a:solidFill>
                  <a:srgbClr val="000000"/>
                </a:solidFill>
              </a:rPr>
              <a:t>는 반드시 존재해야 한다</a:t>
            </a:r>
            <a:r>
              <a:rPr lang="en-US" altLang="ko-KR" sz="1800" b="0">
                <a:solidFill>
                  <a:srgbClr val="000000"/>
                </a:solidFill>
              </a:rPr>
              <a:t>. (mandatory) </a:t>
            </a:r>
            <a:endParaRPr lang="en-US" altLang="ko-KR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중심</a:t>
            </a:r>
            <a:r>
              <a:rPr lang="en-US" altLang="ko-KR" sz="1800" b="0">
                <a:solidFill>
                  <a:srgbClr val="000000"/>
                </a:solidFill>
              </a:rPr>
              <a:t>(Main) </a:t>
            </a:r>
            <a:r>
              <a:rPr lang="ko-KR" altLang="en-US" sz="1800" b="0">
                <a:solidFill>
                  <a:srgbClr val="000000"/>
                </a:solidFill>
              </a:rPr>
              <a:t>엔터티와 활동</a:t>
            </a:r>
            <a:r>
              <a:rPr lang="en-US" altLang="ko-KR" sz="1800" b="0">
                <a:solidFill>
                  <a:srgbClr val="000000"/>
                </a:solidFill>
              </a:rPr>
              <a:t>(Action) </a:t>
            </a:r>
            <a:r>
              <a:rPr lang="ko-KR" altLang="en-US" sz="1800" b="0">
                <a:solidFill>
                  <a:srgbClr val="000000"/>
                </a:solidFill>
              </a:rPr>
              <a:t>엔터티는 의미상의 주어가 </a:t>
            </a:r>
            <a:r>
              <a:rPr lang="en-US" altLang="ko-KR" sz="1800" b="0">
                <a:solidFill>
                  <a:srgbClr val="000000"/>
                </a:solidFill>
              </a:rPr>
              <a:t>UID </a:t>
            </a:r>
            <a:endParaRPr lang="en-US" altLang="ko-KR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상황에 따라 의미상의 주어는 인조 키로 대체될 수 있다</a:t>
            </a:r>
            <a:r>
              <a:rPr lang="en-US" altLang="ko-KR" sz="1800" b="0">
                <a:solidFill>
                  <a:srgbClr val="000000"/>
                </a:solidFill>
              </a:rPr>
              <a:t>. </a:t>
            </a:r>
            <a:endParaRPr lang="en-US" altLang="ko-KR" sz="18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en-US" altLang="ko-KR" sz="1800" b="0">
                <a:solidFill>
                  <a:srgbClr val="000000"/>
                </a:solidFill>
              </a:rPr>
              <a:t> </a:t>
            </a:r>
            <a:r>
              <a:rPr lang="ko-KR" altLang="en-US" sz="1800" b="0">
                <a:solidFill>
                  <a:srgbClr val="000000"/>
                </a:solidFill>
              </a:rPr>
              <a:t>무조건 인조 키를 만들거나 상속 받은 속성만으로 </a:t>
            </a:r>
            <a:r>
              <a:rPr lang="en-US" altLang="ko-KR" sz="1800" b="0">
                <a:solidFill>
                  <a:srgbClr val="000000"/>
                </a:solidFill>
              </a:rPr>
              <a:t>UID</a:t>
            </a:r>
            <a:r>
              <a:rPr lang="ko-KR" altLang="en-US" sz="1800" b="0">
                <a:solidFill>
                  <a:srgbClr val="000000"/>
                </a:solidFill>
              </a:rPr>
              <a:t>를 구성하는 것은 아님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인조 키의 사용 조건</a:t>
            </a:r>
          </a:p>
          <a:p>
            <a:pPr lvl="1" algn="l">
              <a:spcBef>
                <a:spcPct val="50000"/>
              </a:spcBef>
              <a:buFontTx/>
              <a:buChar char="•"/>
              <a:defRPr/>
            </a:pPr>
            <a:r>
              <a:rPr lang="ko-KR" altLang="en-US" sz="18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UID </a:t>
            </a:r>
            <a:r>
              <a:rPr lang="ko-KR" altLang="en-US" sz="1600" b="0">
                <a:solidFill>
                  <a:srgbClr val="000000"/>
                </a:solidFill>
              </a:rPr>
              <a:t>생성을 위해 종종 인위적인 </a:t>
            </a:r>
            <a:r>
              <a:rPr lang="en-US" altLang="ko-KR" sz="1600" b="0">
                <a:solidFill>
                  <a:srgbClr val="000000"/>
                </a:solidFill>
              </a:rPr>
              <a:t>ATTRIBUTE </a:t>
            </a:r>
            <a:r>
              <a:rPr lang="ko-KR" altLang="en-US" sz="1600" b="0">
                <a:solidFill>
                  <a:srgbClr val="000000"/>
                </a:solidFill>
              </a:rPr>
              <a:t>가 사용됨 </a:t>
            </a:r>
          </a:p>
          <a:p>
            <a:pPr lvl="1" algn="just">
              <a:spcBef>
                <a:spcPct val="4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이미 실무상에서 사용중인 경우를 활용할 것</a:t>
            </a:r>
            <a:r>
              <a:rPr lang="en-US" altLang="ko-KR" sz="1600" b="0">
                <a:solidFill>
                  <a:srgbClr val="000000"/>
                </a:solidFill>
              </a:rPr>
              <a:t>(</a:t>
            </a:r>
            <a:r>
              <a:rPr lang="ko-KR" altLang="en-US" sz="1600" b="0">
                <a:solidFill>
                  <a:srgbClr val="000000"/>
                </a:solidFill>
              </a:rPr>
              <a:t>예</a:t>
            </a:r>
            <a:r>
              <a:rPr lang="en-US" altLang="ko-KR" sz="1600" b="0">
                <a:solidFill>
                  <a:srgbClr val="000000"/>
                </a:solidFill>
              </a:rPr>
              <a:t>: </a:t>
            </a:r>
            <a:r>
              <a:rPr lang="ko-KR" altLang="en-US" sz="1600" b="0">
                <a:solidFill>
                  <a:srgbClr val="000000"/>
                </a:solidFill>
              </a:rPr>
              <a:t>사원번호</a:t>
            </a:r>
            <a:r>
              <a:rPr lang="en-US" altLang="ko-KR" sz="1600" b="0">
                <a:solidFill>
                  <a:srgbClr val="000000"/>
                </a:solidFill>
              </a:rPr>
              <a:t>) </a:t>
            </a:r>
          </a:p>
          <a:p>
            <a:pPr lvl="1" algn="just">
              <a:spcBef>
                <a:spcPct val="4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범용적으로 사용하고 있는 것을 활용 할 것 </a:t>
            </a:r>
            <a:r>
              <a:rPr lang="en-US" altLang="ko-KR" sz="1600" b="0">
                <a:solidFill>
                  <a:srgbClr val="000000"/>
                </a:solidFill>
              </a:rPr>
              <a:t>(</a:t>
            </a:r>
            <a:r>
              <a:rPr lang="ko-KR" altLang="en-US" sz="1600" b="0">
                <a:solidFill>
                  <a:srgbClr val="000000"/>
                </a:solidFill>
              </a:rPr>
              <a:t>예</a:t>
            </a:r>
            <a:r>
              <a:rPr lang="en-US" altLang="ko-KR" sz="1600" b="0">
                <a:solidFill>
                  <a:srgbClr val="000000"/>
                </a:solidFill>
              </a:rPr>
              <a:t>:</a:t>
            </a:r>
            <a:r>
              <a:rPr lang="ko-KR" altLang="en-US" sz="1600" b="0">
                <a:solidFill>
                  <a:srgbClr val="000000"/>
                </a:solidFill>
              </a:rPr>
              <a:t>은행코드</a:t>
            </a:r>
            <a:r>
              <a:rPr lang="en-US" altLang="ko-KR" sz="1600" b="0">
                <a:solidFill>
                  <a:srgbClr val="000000"/>
                </a:solidFill>
              </a:rPr>
              <a:t>) </a:t>
            </a:r>
          </a:p>
          <a:p>
            <a:pPr lvl="1" algn="just">
              <a:spcBef>
                <a:spcPct val="40000"/>
              </a:spcBef>
              <a:buFontTx/>
              <a:buChar char="•"/>
              <a:defRPr/>
            </a:pPr>
            <a:r>
              <a:rPr lang="en-US" altLang="ko-KR" sz="1600" b="0">
                <a:solidFill>
                  <a:srgbClr val="000000"/>
                </a:solidFill>
              </a:rPr>
              <a:t> </a:t>
            </a:r>
            <a:r>
              <a:rPr lang="ko-KR" altLang="en-US" sz="1600" b="0">
                <a:solidFill>
                  <a:srgbClr val="000000"/>
                </a:solidFill>
              </a:rPr>
              <a:t>너무 긴 </a:t>
            </a:r>
            <a:r>
              <a:rPr lang="en-US" altLang="ko-KR" sz="1600" b="0">
                <a:solidFill>
                  <a:srgbClr val="000000"/>
                </a:solidFill>
              </a:rPr>
              <a:t>ATTRIBUTE</a:t>
            </a:r>
            <a:r>
              <a:rPr lang="ko-KR" altLang="en-US" sz="1600" b="0">
                <a:solidFill>
                  <a:srgbClr val="000000"/>
                </a:solidFill>
              </a:rPr>
              <a:t>를 사용자가 자주 사용해야 하는 경우 </a:t>
            </a:r>
          </a:p>
          <a:p>
            <a:pPr lvl="1" algn="just">
              <a:spcBef>
                <a:spcPct val="4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사용자의 편의나 효율성을 위해 분류를 하고자 하는 경우 </a:t>
            </a:r>
          </a:p>
          <a:p>
            <a:pPr lvl="1" algn="just">
              <a:spcBef>
                <a:spcPct val="4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</a:t>
            </a:r>
            <a:r>
              <a:rPr lang="en-US" altLang="ko-KR" sz="1600" b="0">
                <a:solidFill>
                  <a:srgbClr val="000000"/>
                </a:solidFill>
              </a:rPr>
              <a:t>UID bar</a:t>
            </a:r>
            <a:r>
              <a:rPr lang="ko-KR" altLang="en-US" sz="1600" b="0">
                <a:solidFill>
                  <a:srgbClr val="000000"/>
                </a:solidFill>
              </a:rPr>
              <a:t>에 의해 너무 많은 </a:t>
            </a:r>
            <a:r>
              <a:rPr lang="en-US" altLang="ko-KR" sz="1600" b="0">
                <a:solidFill>
                  <a:srgbClr val="000000"/>
                </a:solidFill>
              </a:rPr>
              <a:t>ATTRIBUTE</a:t>
            </a:r>
            <a:r>
              <a:rPr lang="ko-KR" altLang="en-US" sz="1600" b="0">
                <a:solidFill>
                  <a:srgbClr val="000000"/>
                </a:solidFill>
              </a:rPr>
              <a:t>로 </a:t>
            </a:r>
            <a:r>
              <a:rPr lang="en-US" altLang="ko-KR" sz="1600" b="0">
                <a:solidFill>
                  <a:srgbClr val="000000"/>
                </a:solidFill>
              </a:rPr>
              <a:t>UID</a:t>
            </a:r>
            <a:r>
              <a:rPr lang="ko-KR" altLang="en-US" sz="1600" b="0">
                <a:solidFill>
                  <a:srgbClr val="000000"/>
                </a:solidFill>
              </a:rPr>
              <a:t>가 구성되어지는 경우 </a:t>
            </a:r>
          </a:p>
          <a:p>
            <a:pPr lvl="1" algn="just">
              <a:spcBef>
                <a:spcPct val="40000"/>
              </a:spcBef>
              <a:buFontTx/>
              <a:buChar char="•"/>
              <a:defRPr/>
            </a:pPr>
            <a:r>
              <a:rPr lang="ko-KR" altLang="en-US" sz="1600" b="0">
                <a:solidFill>
                  <a:srgbClr val="000000"/>
                </a:solidFill>
              </a:rPr>
              <a:t> 사용자의 데이터 처리에 관계없이 특정하게 부여된 </a:t>
            </a:r>
            <a:r>
              <a:rPr lang="en-US" altLang="ko-KR" sz="1600" b="0">
                <a:solidFill>
                  <a:srgbClr val="000000"/>
                </a:solidFill>
              </a:rPr>
              <a:t>UID</a:t>
            </a:r>
            <a:r>
              <a:rPr lang="ko-KR" altLang="en-US" sz="1600" b="0">
                <a:solidFill>
                  <a:srgbClr val="000000"/>
                </a:solidFill>
              </a:rPr>
              <a:t>가  내부적으로만 많은 </a:t>
            </a:r>
            <a:r>
              <a:rPr lang="en-US" altLang="ko-KR" sz="1600" b="0">
                <a:solidFill>
                  <a:srgbClr val="000000"/>
                </a:solidFill>
              </a:rPr>
              <a:t>RELATIONSHIP</a:t>
            </a:r>
            <a:r>
              <a:rPr lang="ko-KR" altLang="en-US" sz="1600" b="0">
                <a:solidFill>
                  <a:srgbClr val="000000"/>
                </a:solidFill>
              </a:rPr>
              <a:t>을 가지는 경우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ahoma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ahoma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6540</TotalTime>
  <Words>5257</Words>
  <Application>Microsoft PowerPoint</Application>
  <PresentationFormat>A4 용지(210x297mm)</PresentationFormat>
  <Paragraphs>1225</Paragraphs>
  <Slides>54</Slides>
  <Notes>40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54</vt:i4>
      </vt:variant>
    </vt:vector>
  </HeadingPairs>
  <TitlesOfParts>
    <vt:vector size="64" baseType="lpstr">
      <vt:lpstr>Tahoma</vt:lpstr>
      <vt:lpstr>굴림</vt:lpstr>
      <vt:lpstr>Arial</vt:lpstr>
      <vt:lpstr>Times New Roman</vt:lpstr>
      <vt:lpstr>HY헤드라인M</vt:lpstr>
      <vt:lpstr>Wingdings</vt:lpstr>
      <vt:lpstr>Verdana</vt:lpstr>
      <vt:lpstr>굴림체</vt:lpstr>
      <vt:lpstr>기본 디자인</vt:lpstr>
      <vt:lpstr>비트맵 이미지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  <vt:lpstr>슬라이드 37</vt:lpstr>
      <vt:lpstr>슬라이드 38</vt:lpstr>
      <vt:lpstr>슬라이드 39</vt:lpstr>
      <vt:lpstr>슬라이드 40</vt:lpstr>
      <vt:lpstr>슬라이드 41</vt:lpstr>
      <vt:lpstr>슬라이드 42</vt:lpstr>
      <vt:lpstr>슬라이드 43</vt:lpstr>
      <vt:lpstr>슬라이드 44</vt:lpstr>
      <vt:lpstr>슬라이드 45</vt:lpstr>
      <vt:lpstr>슬라이드 46</vt:lpstr>
      <vt:lpstr>슬라이드 47</vt:lpstr>
      <vt:lpstr>슬라이드 48</vt:lpstr>
      <vt:lpstr>슬라이드 49</vt:lpstr>
      <vt:lpstr>슬라이드 50</vt:lpstr>
      <vt:lpstr>슬라이드 51</vt:lpstr>
      <vt:lpstr>슬라이드 52</vt:lpstr>
      <vt:lpstr>슬라이드 53</vt:lpstr>
      <vt:lpstr>슬라이드 54</vt:lpstr>
    </vt:vector>
  </TitlesOfParts>
  <Company>IBMkorea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공성배</dc:creator>
  <cp:lastModifiedBy>이재학</cp:lastModifiedBy>
  <cp:revision>85</cp:revision>
  <dcterms:created xsi:type="dcterms:W3CDTF">2001-12-24T04:31:29Z</dcterms:created>
  <dcterms:modified xsi:type="dcterms:W3CDTF">2009-01-14T03:13:01Z</dcterms:modified>
</cp:coreProperties>
</file>